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6"/>
  </p:notesMasterIdLst>
  <p:handoutMasterIdLst>
    <p:handoutMasterId r:id="rId17"/>
  </p:handoutMasterIdLst>
  <p:sldIdLst>
    <p:sldId id="259" r:id="rId3"/>
    <p:sldId id="273" r:id="rId4"/>
    <p:sldId id="274" r:id="rId5"/>
    <p:sldId id="288" r:id="rId6"/>
    <p:sldId id="290" r:id="rId7"/>
    <p:sldId id="261" r:id="rId8"/>
    <p:sldId id="291" r:id="rId9"/>
    <p:sldId id="289" r:id="rId10"/>
    <p:sldId id="264" r:id="rId11"/>
    <p:sldId id="270" r:id="rId12"/>
    <p:sldId id="292" r:id="rId13"/>
    <p:sldId id="293" r:id="rId14"/>
    <p:sldId id="294" r:id="rId15"/>
  </p:sldIdLst>
  <p:sldSz cx="12192000" cy="6858000"/>
  <p:notesSz cx="6858000" cy="9144000"/>
  <p:embeddedFontLst>
    <p:embeddedFont>
      <p:font typeface="微软雅黑 Light" panose="020B0502040204020203" pitchFamily="34" charset="-122"/>
      <p:regular r:id="rId21"/>
    </p:embeddedFont>
    <p:embeddedFont>
      <p:font typeface="微软雅黑" panose="020B0503020204020204" charset="-122"/>
      <p:regular r:id="rId22"/>
    </p:embeddedFont>
    <p:embeddedFont>
      <p:font typeface="华文中宋" panose="02010600040101010101" pitchFamily="2" charset="-122"/>
      <p:regular r:id="rId23"/>
    </p:embeddedFont>
    <p:embeddedFont>
      <p:font typeface="方正大黑体_GBK" panose="02010600010101010101" charset="-122"/>
      <p:regular r:id="rId24"/>
    </p:embeddedFont>
    <p:embeddedFont>
      <p:font typeface="Consolas" panose="020B0609020204030204" charset="0"/>
      <p:regular r:id="rId25"/>
      <p:bold r:id="rId26"/>
      <p:italic r:id="rId27"/>
      <p:boldItalic r:id="rId28"/>
    </p:embeddedFont>
    <p:embeddedFont>
      <p:font typeface="等线" panose="02010600030101010101" charset="-122"/>
      <p:regular r:id="rId29"/>
    </p:embeddedFont>
    <p:embeddedFont>
      <p:font typeface="等线 Light" panose="02010600030101010101" charset="-122"/>
      <p:regular r:id="rId30"/>
    </p:embeddedFont>
    <p:embeddedFont>
      <p:font typeface="Calibri" panose="020F0502020204030204" charset="0"/>
      <p:regular r:id="rId31"/>
      <p:bold r:id="rId32"/>
      <p:italic r:id="rId33"/>
      <p:boldItalic r:id="rId3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FB99B"/>
    <a:srgbClr val="8DC8B0"/>
    <a:srgbClr val="76B99F"/>
    <a:srgbClr val="F1F1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1492" autoAdjust="0"/>
    <p:restoredTop sz="94660"/>
  </p:normalViewPr>
  <p:slideViewPr>
    <p:cSldViewPr snapToGrid="0" showGuides="1">
      <p:cViewPr>
        <p:scale>
          <a:sx n="75" d="100"/>
          <a:sy n="75" d="100"/>
        </p:scale>
        <p:origin x="1068" y="6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font" Target="fonts/font14.fntdata"/><Relationship Id="rId33" Type="http://schemas.openxmlformats.org/officeDocument/2006/relationships/font" Target="fonts/font13.fntdata"/><Relationship Id="rId32" Type="http://schemas.openxmlformats.org/officeDocument/2006/relationships/font" Target="fonts/font12.fntdata"/><Relationship Id="rId31" Type="http://schemas.openxmlformats.org/officeDocument/2006/relationships/font" Target="fonts/font11.fntdata"/><Relationship Id="rId30" Type="http://schemas.openxmlformats.org/officeDocument/2006/relationships/font" Target="fonts/font10.fntdata"/><Relationship Id="rId3" Type="http://schemas.openxmlformats.org/officeDocument/2006/relationships/slide" Target="slides/slide1.xml"/><Relationship Id="rId29" Type="http://schemas.openxmlformats.org/officeDocument/2006/relationships/font" Target="fonts/font9.fntdata"/><Relationship Id="rId28" Type="http://schemas.openxmlformats.org/officeDocument/2006/relationships/font" Target="fonts/font8.fntdata"/><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notesMaster" Target="notesMasters/notesMaster1.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7AE7059-C261-416D-B44F-10AD0384149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4267C3B-C804-48E9-BD00-3509A3AF4B3D}"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7AE7059-C261-416D-B44F-10AD0384149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4267C3B-C804-48E9-BD00-3509A3AF4B3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7AE7059-C261-416D-B44F-10AD0384149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4267C3B-C804-48E9-BD00-3509A3AF4B3D}"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17AE7059-C261-416D-B44F-10AD0384149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4267C3B-C804-48E9-BD00-3509A3AF4B3D}"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17AE7059-C261-416D-B44F-10AD0384149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4267C3B-C804-48E9-BD00-3509A3AF4B3D}"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7AE7059-C261-416D-B44F-10AD0384149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4267C3B-C804-48E9-BD00-3509A3AF4B3D}"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17AE7059-C261-416D-B44F-10AD0384149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4267C3B-C804-48E9-BD00-3509A3AF4B3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7AE7059-C261-416D-B44F-10AD0384149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4267C3B-C804-48E9-BD00-3509A3AF4B3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7AE7059-C261-416D-B44F-10AD0384149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4267C3B-C804-48E9-BD00-3509A3AF4B3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7AE7059-C261-416D-B44F-10AD0384149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4267C3B-C804-48E9-BD00-3509A3AF4B3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7AE7059-C261-416D-B44F-10AD0384149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4267C3B-C804-48E9-BD00-3509A3AF4B3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AE7059-C261-416D-B44F-10AD0384149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267C3B-C804-48E9-BD00-3509A3AF4B3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tags" Target="../tags/tag2.xml"/><Relationship Id="rId2" Type="http://schemas.openxmlformats.org/officeDocument/2006/relationships/image" Target="../media/image5.png"/><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image" Target="../media/image5.png"/><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7.xml"/><Relationship Id="rId2" Type="http://schemas.openxmlformats.org/officeDocument/2006/relationships/image" Target="../media/image5.png"/><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image" Target="../media/image8.jpeg"/><Relationship Id="rId3" Type="http://schemas.openxmlformats.org/officeDocument/2006/relationships/tags" Target="../tags/tag9.xml"/><Relationship Id="rId2" Type="http://schemas.openxmlformats.org/officeDocument/2006/relationships/image" Target="../media/image5.png"/><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6363" y="158902"/>
            <a:ext cx="11919273" cy="6540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4603220" y="241300"/>
            <a:ext cx="2985560" cy="460375"/>
          </a:xfrm>
          <a:prstGeom prst="rect">
            <a:avLst/>
          </a:prstGeom>
          <a:noFill/>
        </p:spPr>
        <p:txBody>
          <a:bodyPr vert="horz" wrap="square" rtlCol="0">
            <a:spAutoFit/>
          </a:bodyPr>
          <a:lstStyle/>
          <a:p>
            <a:pPr algn="ctr"/>
            <a:r>
              <a:rPr lang="zh-CN" altLang="en-US" sz="2400">
                <a:solidFill>
                  <a:srgbClr val="6FB99B"/>
                </a:solidFill>
                <a:latin typeface="汉仪书宋二简" panose="02010609000101010101" pitchFamily="49" charset="-122"/>
                <a:ea typeface="汉仪书宋二简" panose="02010609000101010101" pitchFamily="49" charset="-122"/>
              </a:rPr>
              <a:t>讲解流程概括</a:t>
            </a:r>
            <a:endParaRPr lang="zh-CN" altLang="en-US" sz="2400">
              <a:solidFill>
                <a:srgbClr val="6FB99B"/>
              </a:solidFill>
              <a:latin typeface="汉仪书宋二简" panose="02010609000101010101" pitchFamily="49" charset="-122"/>
              <a:ea typeface="汉仪书宋二简" panose="02010609000101010101" pitchFamily="49" charset="-122"/>
            </a:endParaRPr>
          </a:p>
        </p:txBody>
      </p:sp>
      <p:sp>
        <p:nvSpPr>
          <p:cNvPr id="16" name="矩形 15"/>
          <p:cNvSpPr/>
          <p:nvPr/>
        </p:nvSpPr>
        <p:spPr>
          <a:xfrm>
            <a:off x="2865018" y="1817867"/>
            <a:ext cx="552450" cy="552450"/>
          </a:xfrm>
          <a:prstGeom prst="rect">
            <a:avLst/>
          </a:prstGeom>
          <a:solidFill>
            <a:srgbClr val="8DC8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6864030" y="1818502"/>
            <a:ext cx="552450" cy="552450"/>
          </a:xfrm>
          <a:prstGeom prst="rect">
            <a:avLst/>
          </a:prstGeom>
          <a:solidFill>
            <a:srgbClr val="6FB9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2865226" y="3856852"/>
            <a:ext cx="552450" cy="552450"/>
          </a:xfrm>
          <a:prstGeom prst="rect">
            <a:avLst/>
          </a:prstGeom>
          <a:solidFill>
            <a:srgbClr val="8DC8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6863613" y="3856217"/>
            <a:ext cx="552450" cy="552450"/>
          </a:xfrm>
          <a:prstGeom prst="rect">
            <a:avLst/>
          </a:prstGeom>
          <a:solidFill>
            <a:srgbClr val="6FB9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64808" y="2472031"/>
            <a:ext cx="3506680" cy="370840"/>
          </a:xfrm>
          <a:prstGeom prst="rect">
            <a:avLst/>
          </a:prstGeom>
          <a:noFill/>
        </p:spPr>
        <p:txBody>
          <a:bodyPr wrap="square" rtlCol="0">
            <a:spAutoFit/>
          </a:bodyPr>
          <a:lstStyle/>
          <a:p>
            <a:pPr>
              <a:lnSpc>
                <a:spcPct val="130000"/>
              </a:lnSpc>
            </a:pP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What is IOC</a:t>
            </a:r>
            <a:endPar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
        <p:nvSpPr>
          <p:cNvPr id="23" name="文本框 22"/>
          <p:cNvSpPr txBox="1"/>
          <p:nvPr/>
        </p:nvSpPr>
        <p:spPr>
          <a:xfrm>
            <a:off x="3825045" y="1883452"/>
            <a:ext cx="2039622" cy="423545"/>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dist"/>
            <a:r>
              <a:rPr lang="zh-CN" altLang="en-US" sz="1800" b="0">
                <a:solidFill>
                  <a:srgbClr val="6FB99B"/>
                </a:solidFill>
                <a:latin typeface="汉仪书宋二简" panose="02010609000101010101" pitchFamily="49" charset="-122"/>
                <a:ea typeface="汉仪书宋二简" panose="02010609000101010101" pitchFamily="49" charset="-122"/>
              </a:rPr>
              <a:t>什么是</a:t>
            </a:r>
            <a:r>
              <a:rPr lang="en-US" altLang="zh-CN" sz="1800" b="0">
                <a:solidFill>
                  <a:srgbClr val="6FB99B"/>
                </a:solidFill>
                <a:latin typeface="汉仪书宋二简" panose="02010609000101010101" pitchFamily="49" charset="-122"/>
                <a:ea typeface="汉仪书宋二简" panose="02010609000101010101" pitchFamily="49" charset="-122"/>
              </a:rPr>
              <a:t>IOC</a:t>
            </a:r>
            <a:endParaRPr lang="en-US" altLang="zh-CN" sz="1800" b="0" dirty="0">
              <a:solidFill>
                <a:srgbClr val="6FB99B"/>
              </a:solidFill>
              <a:latin typeface="汉仪书宋二简" panose="02010609000101010101" pitchFamily="49" charset="-122"/>
              <a:ea typeface="汉仪书宋二简" panose="02010609000101010101" pitchFamily="49" charset="-122"/>
            </a:endParaRPr>
          </a:p>
        </p:txBody>
      </p:sp>
      <p:sp>
        <p:nvSpPr>
          <p:cNvPr id="24" name="文本框 23"/>
          <p:cNvSpPr txBox="1"/>
          <p:nvPr/>
        </p:nvSpPr>
        <p:spPr>
          <a:xfrm>
            <a:off x="6855614" y="2472031"/>
            <a:ext cx="3506680" cy="370840"/>
          </a:xfrm>
          <a:prstGeom prst="rect">
            <a:avLst/>
          </a:prstGeom>
          <a:noFill/>
        </p:spPr>
        <p:txBody>
          <a:bodyPr wrap="square" rtlCol="0">
            <a:spAutoFit/>
          </a:bodyPr>
          <a:lstStyle/>
          <a:p>
            <a:pPr>
              <a:lnSpc>
                <a:spcPct val="130000"/>
              </a:lnSpc>
            </a:pP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Singleton and </a:t>
            </a: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sym typeface="+mn-ea"/>
              </a:rPr>
              <a:t>prototype</a:t>
            </a: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 of bean object</a:t>
            </a:r>
            <a:endPar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
        <p:nvSpPr>
          <p:cNvPr id="25" name="文本框 24"/>
          <p:cNvSpPr txBox="1"/>
          <p:nvPr/>
        </p:nvSpPr>
        <p:spPr>
          <a:xfrm>
            <a:off x="8155850" y="1716447"/>
            <a:ext cx="2039622" cy="755650"/>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dist"/>
            <a:r>
              <a:rPr lang="zh-CN" altLang="en-US" sz="1800" b="0">
                <a:solidFill>
                  <a:srgbClr val="6FB99B"/>
                </a:solidFill>
                <a:latin typeface="汉仪书宋二简" panose="02010609000101010101" pitchFamily="49" charset="-122"/>
                <a:ea typeface="汉仪书宋二简" panose="02010609000101010101" pitchFamily="49" charset="-122"/>
              </a:rPr>
              <a:t>Bean对象的单例和多例</a:t>
            </a:r>
            <a:endParaRPr lang="zh-CN" altLang="en-US" sz="1800" b="0">
              <a:solidFill>
                <a:srgbClr val="6FB99B"/>
              </a:solidFill>
              <a:latin typeface="汉仪书宋二简" panose="02010609000101010101" pitchFamily="49" charset="-122"/>
              <a:ea typeface="汉仪书宋二简" panose="02010609000101010101" pitchFamily="49" charset="-122"/>
            </a:endParaRPr>
          </a:p>
        </p:txBody>
      </p:sp>
      <p:sp>
        <p:nvSpPr>
          <p:cNvPr id="26" name="文本框 25"/>
          <p:cNvSpPr txBox="1"/>
          <p:nvPr/>
        </p:nvSpPr>
        <p:spPr>
          <a:xfrm>
            <a:off x="2865394" y="4580231"/>
            <a:ext cx="3506680" cy="370840"/>
          </a:xfrm>
          <a:prstGeom prst="rect">
            <a:avLst/>
          </a:prstGeom>
          <a:noFill/>
        </p:spPr>
        <p:txBody>
          <a:bodyPr wrap="square" rtlCol="0">
            <a:spAutoFit/>
          </a:bodyPr>
          <a:lstStyle/>
          <a:p>
            <a:pPr>
              <a:lnSpc>
                <a:spcPct val="130000"/>
              </a:lnSpc>
            </a:pP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DI dependency injection</a:t>
            </a:r>
            <a:endPar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
        <p:nvSpPr>
          <p:cNvPr id="27" name="文本框 26"/>
          <p:cNvSpPr txBox="1"/>
          <p:nvPr/>
        </p:nvSpPr>
        <p:spPr>
          <a:xfrm>
            <a:off x="3825485" y="3920532"/>
            <a:ext cx="2039622" cy="423545"/>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dist"/>
            <a:r>
              <a:rPr lang="en-US" altLang="zh-CN" sz="1800" b="0">
                <a:solidFill>
                  <a:srgbClr val="6FB99B"/>
                </a:solidFill>
                <a:latin typeface="汉仪书宋二简" panose="02010609000101010101" pitchFamily="49" charset="-122"/>
                <a:ea typeface="汉仪书宋二简" panose="02010609000101010101" pitchFamily="49" charset="-122"/>
              </a:rPr>
              <a:t>DI</a:t>
            </a:r>
            <a:r>
              <a:rPr lang="zh-CN" altLang="en-US" sz="1800" b="0">
                <a:solidFill>
                  <a:srgbClr val="6FB99B"/>
                </a:solidFill>
                <a:latin typeface="汉仪书宋二简" panose="02010609000101010101" pitchFamily="49" charset="-122"/>
                <a:ea typeface="汉仪书宋二简" panose="02010609000101010101" pitchFamily="49" charset="-122"/>
              </a:rPr>
              <a:t>依赖</a:t>
            </a:r>
            <a:r>
              <a:rPr lang="zh-CN" altLang="en-US" sz="1800" b="0">
                <a:solidFill>
                  <a:srgbClr val="6FB99B"/>
                </a:solidFill>
                <a:latin typeface="汉仪书宋二简" panose="02010609000101010101" pitchFamily="49" charset="-122"/>
                <a:ea typeface="汉仪书宋二简" panose="02010609000101010101" pitchFamily="49" charset="-122"/>
              </a:rPr>
              <a:t>注入</a:t>
            </a:r>
            <a:endParaRPr lang="zh-CN" altLang="en-US" sz="1800" b="0" dirty="0">
              <a:solidFill>
                <a:srgbClr val="6FB99B"/>
              </a:solidFill>
              <a:latin typeface="汉仪书宋二简" panose="02010609000101010101" pitchFamily="49" charset="-122"/>
              <a:ea typeface="汉仪书宋二简" panose="02010609000101010101" pitchFamily="49" charset="-122"/>
            </a:endParaRPr>
          </a:p>
        </p:txBody>
      </p:sp>
      <p:sp>
        <p:nvSpPr>
          <p:cNvPr id="32" name="文本框 31"/>
          <p:cNvSpPr txBox="1"/>
          <p:nvPr/>
        </p:nvSpPr>
        <p:spPr>
          <a:xfrm>
            <a:off x="6864030" y="4580079"/>
            <a:ext cx="3506680" cy="370840"/>
          </a:xfrm>
          <a:prstGeom prst="rect">
            <a:avLst/>
          </a:prstGeom>
          <a:noFill/>
        </p:spPr>
        <p:txBody>
          <a:bodyPr wrap="square" rtlCol="0">
            <a:spAutoFit/>
          </a:bodyPr>
          <a:lstStyle/>
          <a:p>
            <a:pPr>
              <a:lnSpc>
                <a:spcPct val="130000"/>
              </a:lnSpc>
            </a:pP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Bean life cycle</a:t>
            </a:r>
            <a:endPar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
        <p:nvSpPr>
          <p:cNvPr id="33" name="文本框 32"/>
          <p:cNvSpPr txBox="1"/>
          <p:nvPr/>
        </p:nvSpPr>
        <p:spPr>
          <a:xfrm>
            <a:off x="7589008" y="3921015"/>
            <a:ext cx="2039622" cy="423545"/>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ctr"/>
            <a:r>
              <a:rPr lang="zh-CN" altLang="en-US" sz="1800" b="0">
                <a:solidFill>
                  <a:srgbClr val="6FB99B"/>
                </a:solidFill>
                <a:latin typeface="汉仪书宋二简" panose="02010609000101010101" pitchFamily="49" charset="-122"/>
                <a:ea typeface="汉仪书宋二简" panose="02010609000101010101" pitchFamily="49" charset="-122"/>
                <a:sym typeface="+mn-ea"/>
              </a:rPr>
              <a:t>Bean生命周期</a:t>
            </a:r>
            <a:endParaRPr lang="zh-CN" altLang="en-US" sz="1800" b="0">
              <a:solidFill>
                <a:srgbClr val="6FB99B"/>
              </a:solidFill>
              <a:latin typeface="汉仪书宋二简" panose="02010609000101010101" pitchFamily="49" charset="-122"/>
              <a:ea typeface="汉仪书宋二简" panose="02010609000101010101" pitchFamily="49" charset="-122"/>
            </a:endParaRPr>
          </a:p>
        </p:txBody>
      </p:sp>
      <p:sp>
        <p:nvSpPr>
          <p:cNvPr id="34" name="Freeform 50"/>
          <p:cNvSpPr/>
          <p:nvPr/>
        </p:nvSpPr>
        <p:spPr bwMode="auto">
          <a:xfrm>
            <a:off x="6996332" y="4015402"/>
            <a:ext cx="287012" cy="234080"/>
          </a:xfrm>
          <a:custGeom>
            <a:avLst/>
            <a:gdLst>
              <a:gd name="T0" fmla="*/ 152 w 152"/>
              <a:gd name="T1" fmla="*/ 15 h 124"/>
              <a:gd name="T2" fmla="*/ 134 w 152"/>
              <a:gd name="T3" fmla="*/ 20 h 124"/>
              <a:gd name="T4" fmla="*/ 147 w 152"/>
              <a:gd name="T5" fmla="*/ 3 h 124"/>
              <a:gd name="T6" fmla="*/ 128 w 152"/>
              <a:gd name="T7" fmla="*/ 10 h 124"/>
              <a:gd name="T8" fmla="*/ 105 w 152"/>
              <a:gd name="T9" fmla="*/ 0 h 124"/>
              <a:gd name="T10" fmla="*/ 74 w 152"/>
              <a:gd name="T11" fmla="*/ 31 h 124"/>
              <a:gd name="T12" fmla="*/ 75 w 152"/>
              <a:gd name="T13" fmla="*/ 39 h 124"/>
              <a:gd name="T14" fmla="*/ 10 w 152"/>
              <a:gd name="T15" fmla="*/ 6 h 124"/>
              <a:gd name="T16" fmla="*/ 6 w 152"/>
              <a:gd name="T17" fmla="*/ 22 h 124"/>
              <a:gd name="T18" fmla="*/ 20 w 152"/>
              <a:gd name="T19" fmla="*/ 48 h 124"/>
              <a:gd name="T20" fmla="*/ 6 w 152"/>
              <a:gd name="T21" fmla="*/ 44 h 124"/>
              <a:gd name="T22" fmla="*/ 6 w 152"/>
              <a:gd name="T23" fmla="*/ 44 h 124"/>
              <a:gd name="T24" fmla="*/ 31 w 152"/>
              <a:gd name="T25" fmla="*/ 75 h 124"/>
              <a:gd name="T26" fmla="*/ 23 w 152"/>
              <a:gd name="T27" fmla="*/ 76 h 124"/>
              <a:gd name="T28" fmla="*/ 17 w 152"/>
              <a:gd name="T29" fmla="*/ 75 h 124"/>
              <a:gd name="T30" fmla="*/ 46 w 152"/>
              <a:gd name="T31" fmla="*/ 97 h 124"/>
              <a:gd name="T32" fmla="*/ 7 w 152"/>
              <a:gd name="T33" fmla="*/ 110 h 124"/>
              <a:gd name="T34" fmla="*/ 0 w 152"/>
              <a:gd name="T35" fmla="*/ 110 h 124"/>
              <a:gd name="T36" fmla="*/ 48 w 152"/>
              <a:gd name="T37" fmla="*/ 124 h 124"/>
              <a:gd name="T38" fmla="*/ 136 w 152"/>
              <a:gd name="T39" fmla="*/ 35 h 124"/>
              <a:gd name="T40" fmla="*/ 136 w 152"/>
              <a:gd name="T41" fmla="*/ 31 h 124"/>
              <a:gd name="T42" fmla="*/ 152 w 152"/>
              <a:gd name="T43" fmla="*/ 1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2" h="124">
                <a:moveTo>
                  <a:pt x="152" y="15"/>
                </a:moveTo>
                <a:cubicBezTo>
                  <a:pt x="146" y="17"/>
                  <a:pt x="140" y="19"/>
                  <a:pt x="134" y="20"/>
                </a:cubicBezTo>
                <a:cubicBezTo>
                  <a:pt x="140" y="16"/>
                  <a:pt x="145" y="10"/>
                  <a:pt x="147" y="3"/>
                </a:cubicBezTo>
                <a:cubicBezTo>
                  <a:pt x="141" y="6"/>
                  <a:pt x="135" y="9"/>
                  <a:pt x="128" y="10"/>
                </a:cubicBezTo>
                <a:cubicBezTo>
                  <a:pt x="122" y="4"/>
                  <a:pt x="114" y="0"/>
                  <a:pt x="105" y="0"/>
                </a:cubicBezTo>
                <a:cubicBezTo>
                  <a:pt x="88" y="0"/>
                  <a:pt x="74" y="14"/>
                  <a:pt x="74" y="31"/>
                </a:cubicBezTo>
                <a:cubicBezTo>
                  <a:pt x="74" y="34"/>
                  <a:pt x="74" y="36"/>
                  <a:pt x="75" y="39"/>
                </a:cubicBezTo>
                <a:cubicBezTo>
                  <a:pt x="49" y="37"/>
                  <a:pt x="26" y="25"/>
                  <a:pt x="10" y="6"/>
                </a:cubicBezTo>
                <a:cubicBezTo>
                  <a:pt x="8" y="11"/>
                  <a:pt x="6" y="16"/>
                  <a:pt x="6" y="22"/>
                </a:cubicBezTo>
                <a:cubicBezTo>
                  <a:pt x="6" y="32"/>
                  <a:pt x="12" y="42"/>
                  <a:pt x="20" y="48"/>
                </a:cubicBezTo>
                <a:cubicBezTo>
                  <a:pt x="15" y="47"/>
                  <a:pt x="10" y="46"/>
                  <a:pt x="6" y="44"/>
                </a:cubicBezTo>
                <a:cubicBezTo>
                  <a:pt x="6" y="44"/>
                  <a:pt x="6" y="44"/>
                  <a:pt x="6" y="44"/>
                </a:cubicBezTo>
                <a:cubicBezTo>
                  <a:pt x="6" y="59"/>
                  <a:pt x="17" y="72"/>
                  <a:pt x="31" y="75"/>
                </a:cubicBezTo>
                <a:cubicBezTo>
                  <a:pt x="28" y="75"/>
                  <a:pt x="26" y="76"/>
                  <a:pt x="23" y="76"/>
                </a:cubicBezTo>
                <a:cubicBezTo>
                  <a:pt x="21" y="76"/>
                  <a:pt x="19" y="76"/>
                  <a:pt x="17" y="75"/>
                </a:cubicBezTo>
                <a:cubicBezTo>
                  <a:pt x="21" y="88"/>
                  <a:pt x="32" y="97"/>
                  <a:pt x="46" y="97"/>
                </a:cubicBezTo>
                <a:cubicBezTo>
                  <a:pt x="35" y="105"/>
                  <a:pt x="22" y="110"/>
                  <a:pt x="7" y="110"/>
                </a:cubicBezTo>
                <a:cubicBezTo>
                  <a:pt x="5" y="110"/>
                  <a:pt x="2" y="110"/>
                  <a:pt x="0" y="110"/>
                </a:cubicBezTo>
                <a:cubicBezTo>
                  <a:pt x="14" y="118"/>
                  <a:pt x="30" y="124"/>
                  <a:pt x="48" y="124"/>
                </a:cubicBezTo>
                <a:cubicBezTo>
                  <a:pt x="105" y="124"/>
                  <a:pt x="136" y="76"/>
                  <a:pt x="136" y="35"/>
                </a:cubicBezTo>
                <a:cubicBezTo>
                  <a:pt x="136" y="34"/>
                  <a:pt x="136" y="32"/>
                  <a:pt x="136" y="31"/>
                </a:cubicBezTo>
                <a:cubicBezTo>
                  <a:pt x="142" y="27"/>
                  <a:pt x="147" y="21"/>
                  <a:pt x="152" y="1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mn-cs"/>
            </a:endParaRPr>
          </a:p>
        </p:txBody>
      </p:sp>
      <p:grpSp>
        <p:nvGrpSpPr>
          <p:cNvPr id="37" name="组合 36"/>
          <p:cNvGrpSpPr/>
          <p:nvPr/>
        </p:nvGrpSpPr>
        <p:grpSpPr>
          <a:xfrm>
            <a:off x="2977994" y="1940830"/>
            <a:ext cx="326499" cy="310335"/>
            <a:chOff x="10179050" y="3201988"/>
            <a:chExt cx="481013" cy="457200"/>
          </a:xfrm>
          <a:solidFill>
            <a:schemeClr val="bg1"/>
          </a:solidFill>
        </p:grpSpPr>
        <p:sp>
          <p:nvSpPr>
            <p:cNvPr id="38" name="Freeform 72"/>
            <p:cNvSpPr/>
            <p:nvPr/>
          </p:nvSpPr>
          <p:spPr bwMode="auto">
            <a:xfrm>
              <a:off x="10179050" y="3386138"/>
              <a:ext cx="481013" cy="273050"/>
            </a:xfrm>
            <a:custGeom>
              <a:avLst/>
              <a:gdLst>
                <a:gd name="T0" fmla="*/ 255 w 303"/>
                <a:gd name="T1" fmla="*/ 83 h 172"/>
                <a:gd name="T2" fmla="*/ 66 w 303"/>
                <a:gd name="T3" fmla="*/ 83 h 172"/>
                <a:gd name="T4" fmla="*/ 66 w 303"/>
                <a:gd name="T5" fmla="*/ 40 h 172"/>
                <a:gd name="T6" fmla="*/ 0 w 303"/>
                <a:gd name="T7" fmla="*/ 106 h 172"/>
                <a:gd name="T8" fmla="*/ 66 w 303"/>
                <a:gd name="T9" fmla="*/ 172 h 172"/>
                <a:gd name="T10" fmla="*/ 66 w 303"/>
                <a:gd name="T11" fmla="*/ 130 h 172"/>
                <a:gd name="T12" fmla="*/ 303 w 303"/>
                <a:gd name="T13" fmla="*/ 130 h 172"/>
                <a:gd name="T14" fmla="*/ 303 w 303"/>
                <a:gd name="T15" fmla="*/ 120 h 172"/>
                <a:gd name="T16" fmla="*/ 303 w 303"/>
                <a:gd name="T17" fmla="*/ 83 h 172"/>
                <a:gd name="T18" fmla="*/ 303 w 303"/>
                <a:gd name="T19" fmla="*/ 0 h 172"/>
                <a:gd name="T20" fmla="*/ 255 w 303"/>
                <a:gd name="T21" fmla="*/ 47 h 172"/>
                <a:gd name="T22" fmla="*/ 255 w 303"/>
                <a:gd name="T23" fmla="*/ 8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3" h="172">
                  <a:moveTo>
                    <a:pt x="255" y="83"/>
                  </a:moveTo>
                  <a:lnTo>
                    <a:pt x="66" y="83"/>
                  </a:lnTo>
                  <a:lnTo>
                    <a:pt x="66" y="40"/>
                  </a:lnTo>
                  <a:lnTo>
                    <a:pt x="0" y="106"/>
                  </a:lnTo>
                  <a:lnTo>
                    <a:pt x="66" y="172"/>
                  </a:lnTo>
                  <a:lnTo>
                    <a:pt x="66" y="130"/>
                  </a:lnTo>
                  <a:lnTo>
                    <a:pt x="303" y="130"/>
                  </a:lnTo>
                  <a:lnTo>
                    <a:pt x="303" y="120"/>
                  </a:lnTo>
                  <a:lnTo>
                    <a:pt x="303" y="83"/>
                  </a:lnTo>
                  <a:lnTo>
                    <a:pt x="303" y="0"/>
                  </a:lnTo>
                  <a:lnTo>
                    <a:pt x="255" y="47"/>
                  </a:lnTo>
                  <a:lnTo>
                    <a:pt x="255" y="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mn-cs"/>
              </a:endParaRPr>
            </a:p>
          </p:txBody>
        </p:sp>
        <p:sp>
          <p:nvSpPr>
            <p:cNvPr id="39" name="Freeform 73"/>
            <p:cNvSpPr/>
            <p:nvPr/>
          </p:nvSpPr>
          <p:spPr bwMode="auto">
            <a:xfrm>
              <a:off x="10179050" y="3201988"/>
              <a:ext cx="481013" cy="273050"/>
            </a:xfrm>
            <a:custGeom>
              <a:avLst/>
              <a:gdLst>
                <a:gd name="T0" fmla="*/ 47 w 303"/>
                <a:gd name="T1" fmla="*/ 90 h 172"/>
                <a:gd name="T2" fmla="*/ 236 w 303"/>
                <a:gd name="T3" fmla="*/ 90 h 172"/>
                <a:gd name="T4" fmla="*/ 236 w 303"/>
                <a:gd name="T5" fmla="*/ 132 h 172"/>
                <a:gd name="T6" fmla="*/ 303 w 303"/>
                <a:gd name="T7" fmla="*/ 66 h 172"/>
                <a:gd name="T8" fmla="*/ 236 w 303"/>
                <a:gd name="T9" fmla="*/ 0 h 172"/>
                <a:gd name="T10" fmla="*/ 236 w 303"/>
                <a:gd name="T11" fmla="*/ 42 h 172"/>
                <a:gd name="T12" fmla="*/ 0 w 303"/>
                <a:gd name="T13" fmla="*/ 42 h 172"/>
                <a:gd name="T14" fmla="*/ 0 w 303"/>
                <a:gd name="T15" fmla="*/ 172 h 172"/>
                <a:gd name="T16" fmla="*/ 47 w 303"/>
                <a:gd name="T17" fmla="*/ 125 h 172"/>
                <a:gd name="T18" fmla="*/ 47 w 303"/>
                <a:gd name="T19" fmla="*/ 9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3" h="172">
                  <a:moveTo>
                    <a:pt x="47" y="90"/>
                  </a:moveTo>
                  <a:lnTo>
                    <a:pt x="236" y="90"/>
                  </a:lnTo>
                  <a:lnTo>
                    <a:pt x="236" y="132"/>
                  </a:lnTo>
                  <a:lnTo>
                    <a:pt x="303" y="66"/>
                  </a:lnTo>
                  <a:lnTo>
                    <a:pt x="236" y="0"/>
                  </a:lnTo>
                  <a:lnTo>
                    <a:pt x="236" y="42"/>
                  </a:lnTo>
                  <a:lnTo>
                    <a:pt x="0" y="42"/>
                  </a:lnTo>
                  <a:lnTo>
                    <a:pt x="0" y="172"/>
                  </a:lnTo>
                  <a:lnTo>
                    <a:pt x="47" y="125"/>
                  </a:lnTo>
                  <a:lnTo>
                    <a:pt x="47" y="9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mn-cs"/>
              </a:endParaRPr>
            </a:p>
          </p:txBody>
        </p:sp>
      </p:grpSp>
      <p:sp>
        <p:nvSpPr>
          <p:cNvPr id="40" name="Freeform 110"/>
          <p:cNvSpPr>
            <a:spLocks noEditPoints="1"/>
          </p:cNvSpPr>
          <p:nvPr/>
        </p:nvSpPr>
        <p:spPr bwMode="auto">
          <a:xfrm>
            <a:off x="6996488" y="1939356"/>
            <a:ext cx="290075" cy="312013"/>
          </a:xfrm>
          <a:custGeom>
            <a:avLst/>
            <a:gdLst>
              <a:gd name="T0" fmla="*/ 0 w 238"/>
              <a:gd name="T1" fmla="*/ 0 h 256"/>
              <a:gd name="T2" fmla="*/ 34 w 238"/>
              <a:gd name="T3" fmla="*/ 0 h 256"/>
              <a:gd name="T4" fmla="*/ 34 w 238"/>
              <a:gd name="T5" fmla="*/ 256 h 256"/>
              <a:gd name="T6" fmla="*/ 0 w 238"/>
              <a:gd name="T7" fmla="*/ 256 h 256"/>
              <a:gd name="T8" fmla="*/ 0 w 238"/>
              <a:gd name="T9" fmla="*/ 0 h 256"/>
              <a:gd name="T10" fmla="*/ 204 w 238"/>
              <a:gd name="T11" fmla="*/ 0 h 256"/>
              <a:gd name="T12" fmla="*/ 204 w 238"/>
              <a:gd name="T13" fmla="*/ 104 h 256"/>
              <a:gd name="T14" fmla="*/ 178 w 238"/>
              <a:gd name="T15" fmla="*/ 86 h 256"/>
              <a:gd name="T16" fmla="*/ 152 w 238"/>
              <a:gd name="T17" fmla="*/ 104 h 256"/>
              <a:gd name="T18" fmla="*/ 152 w 238"/>
              <a:gd name="T19" fmla="*/ 0 h 256"/>
              <a:gd name="T20" fmla="*/ 50 w 238"/>
              <a:gd name="T21" fmla="*/ 0 h 256"/>
              <a:gd name="T22" fmla="*/ 50 w 238"/>
              <a:gd name="T23" fmla="*/ 256 h 256"/>
              <a:gd name="T24" fmla="*/ 238 w 238"/>
              <a:gd name="T25" fmla="*/ 256 h 256"/>
              <a:gd name="T26" fmla="*/ 238 w 238"/>
              <a:gd name="T27" fmla="*/ 0 h 256"/>
              <a:gd name="T28" fmla="*/ 204 w 238"/>
              <a:gd name="T29"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8" h="256">
                <a:moveTo>
                  <a:pt x="0" y="0"/>
                </a:moveTo>
                <a:lnTo>
                  <a:pt x="34" y="0"/>
                </a:lnTo>
                <a:lnTo>
                  <a:pt x="34" y="256"/>
                </a:lnTo>
                <a:lnTo>
                  <a:pt x="0" y="256"/>
                </a:lnTo>
                <a:lnTo>
                  <a:pt x="0" y="0"/>
                </a:lnTo>
                <a:close/>
                <a:moveTo>
                  <a:pt x="204" y="0"/>
                </a:moveTo>
                <a:lnTo>
                  <a:pt x="204" y="104"/>
                </a:lnTo>
                <a:lnTo>
                  <a:pt x="178" y="86"/>
                </a:lnTo>
                <a:lnTo>
                  <a:pt x="152" y="104"/>
                </a:lnTo>
                <a:lnTo>
                  <a:pt x="152" y="0"/>
                </a:lnTo>
                <a:lnTo>
                  <a:pt x="50" y="0"/>
                </a:lnTo>
                <a:lnTo>
                  <a:pt x="50" y="256"/>
                </a:lnTo>
                <a:lnTo>
                  <a:pt x="238" y="256"/>
                </a:lnTo>
                <a:lnTo>
                  <a:pt x="238" y="0"/>
                </a:lnTo>
                <a:lnTo>
                  <a:pt x="20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mn-cs"/>
            </a:endParaRPr>
          </a:p>
        </p:txBody>
      </p:sp>
      <p:sp>
        <p:nvSpPr>
          <p:cNvPr id="41" name="Freeform 109"/>
          <p:cNvSpPr>
            <a:spLocks noEditPoints="1"/>
          </p:cNvSpPr>
          <p:nvPr/>
        </p:nvSpPr>
        <p:spPr bwMode="auto">
          <a:xfrm>
            <a:off x="3030989" y="3984805"/>
            <a:ext cx="220925" cy="295275"/>
          </a:xfrm>
          <a:custGeom>
            <a:avLst/>
            <a:gdLst>
              <a:gd name="T0" fmla="*/ 50 w 208"/>
              <a:gd name="T1" fmla="*/ 46 h 278"/>
              <a:gd name="T2" fmla="*/ 60 w 208"/>
              <a:gd name="T3" fmla="*/ 46 h 278"/>
              <a:gd name="T4" fmla="*/ 60 w 208"/>
              <a:gd name="T5" fmla="*/ 82 h 278"/>
              <a:gd name="T6" fmla="*/ 50 w 208"/>
              <a:gd name="T7" fmla="*/ 82 h 278"/>
              <a:gd name="T8" fmla="*/ 50 w 208"/>
              <a:gd name="T9" fmla="*/ 46 h 278"/>
              <a:gd name="T10" fmla="*/ 74 w 208"/>
              <a:gd name="T11" fmla="*/ 82 h 278"/>
              <a:gd name="T12" fmla="*/ 86 w 208"/>
              <a:gd name="T13" fmla="*/ 82 h 278"/>
              <a:gd name="T14" fmla="*/ 86 w 208"/>
              <a:gd name="T15" fmla="*/ 46 h 278"/>
              <a:gd name="T16" fmla="*/ 74 w 208"/>
              <a:gd name="T17" fmla="*/ 46 h 278"/>
              <a:gd name="T18" fmla="*/ 74 w 208"/>
              <a:gd name="T19" fmla="*/ 82 h 278"/>
              <a:gd name="T20" fmla="*/ 98 w 208"/>
              <a:gd name="T21" fmla="*/ 82 h 278"/>
              <a:gd name="T22" fmla="*/ 110 w 208"/>
              <a:gd name="T23" fmla="*/ 82 h 278"/>
              <a:gd name="T24" fmla="*/ 110 w 208"/>
              <a:gd name="T25" fmla="*/ 46 h 278"/>
              <a:gd name="T26" fmla="*/ 98 w 208"/>
              <a:gd name="T27" fmla="*/ 46 h 278"/>
              <a:gd name="T28" fmla="*/ 98 w 208"/>
              <a:gd name="T29" fmla="*/ 82 h 278"/>
              <a:gd name="T30" fmla="*/ 122 w 208"/>
              <a:gd name="T31" fmla="*/ 82 h 278"/>
              <a:gd name="T32" fmla="*/ 134 w 208"/>
              <a:gd name="T33" fmla="*/ 82 h 278"/>
              <a:gd name="T34" fmla="*/ 134 w 208"/>
              <a:gd name="T35" fmla="*/ 46 h 278"/>
              <a:gd name="T36" fmla="*/ 122 w 208"/>
              <a:gd name="T37" fmla="*/ 46 h 278"/>
              <a:gd name="T38" fmla="*/ 122 w 208"/>
              <a:gd name="T39" fmla="*/ 82 h 278"/>
              <a:gd name="T40" fmla="*/ 144 w 208"/>
              <a:gd name="T41" fmla="*/ 82 h 278"/>
              <a:gd name="T42" fmla="*/ 156 w 208"/>
              <a:gd name="T43" fmla="*/ 82 h 278"/>
              <a:gd name="T44" fmla="*/ 156 w 208"/>
              <a:gd name="T45" fmla="*/ 46 h 278"/>
              <a:gd name="T46" fmla="*/ 144 w 208"/>
              <a:gd name="T47" fmla="*/ 46 h 278"/>
              <a:gd name="T48" fmla="*/ 144 w 208"/>
              <a:gd name="T49" fmla="*/ 82 h 278"/>
              <a:gd name="T50" fmla="*/ 208 w 208"/>
              <a:gd name="T51" fmla="*/ 0 h 278"/>
              <a:gd name="T52" fmla="*/ 208 w 208"/>
              <a:gd name="T53" fmla="*/ 278 h 278"/>
              <a:gd name="T54" fmla="*/ 0 w 208"/>
              <a:gd name="T55" fmla="*/ 278 h 278"/>
              <a:gd name="T56" fmla="*/ 0 w 208"/>
              <a:gd name="T57" fmla="*/ 0 h 278"/>
              <a:gd name="T58" fmla="*/ 208 w 208"/>
              <a:gd name="T59" fmla="*/ 0 h 278"/>
              <a:gd name="T60" fmla="*/ 20 w 208"/>
              <a:gd name="T61" fmla="*/ 90 h 278"/>
              <a:gd name="T62" fmla="*/ 186 w 208"/>
              <a:gd name="T63" fmla="*/ 90 h 278"/>
              <a:gd name="T64" fmla="*/ 186 w 208"/>
              <a:gd name="T65" fmla="*/ 16 h 278"/>
              <a:gd name="T66" fmla="*/ 20 w 208"/>
              <a:gd name="T67" fmla="*/ 16 h 278"/>
              <a:gd name="T68" fmla="*/ 20 w 208"/>
              <a:gd name="T69" fmla="*/ 90 h 278"/>
              <a:gd name="T70" fmla="*/ 46 w 208"/>
              <a:gd name="T71" fmla="*/ 110 h 278"/>
              <a:gd name="T72" fmla="*/ 164 w 208"/>
              <a:gd name="T73" fmla="*/ 110 h 278"/>
              <a:gd name="T74" fmla="*/ 164 w 208"/>
              <a:gd name="T75" fmla="*/ 98 h 278"/>
              <a:gd name="T76" fmla="*/ 46 w 208"/>
              <a:gd name="T77" fmla="*/ 98 h 278"/>
              <a:gd name="T78" fmla="*/ 46 w 208"/>
              <a:gd name="T79" fmla="*/ 110 h 278"/>
              <a:gd name="T80" fmla="*/ 138 w 208"/>
              <a:gd name="T81" fmla="*/ 204 h 278"/>
              <a:gd name="T82" fmla="*/ 70 w 208"/>
              <a:gd name="T83" fmla="*/ 204 h 278"/>
              <a:gd name="T84" fmla="*/ 70 w 208"/>
              <a:gd name="T85" fmla="*/ 242 h 278"/>
              <a:gd name="T86" fmla="*/ 138 w 208"/>
              <a:gd name="T87" fmla="*/ 242 h 278"/>
              <a:gd name="T88" fmla="*/ 138 w 208"/>
              <a:gd name="T89" fmla="*/ 204 h 278"/>
              <a:gd name="T90" fmla="*/ 174 w 208"/>
              <a:gd name="T91" fmla="*/ 204 h 278"/>
              <a:gd name="T92" fmla="*/ 152 w 208"/>
              <a:gd name="T93" fmla="*/ 204 h 278"/>
              <a:gd name="T94" fmla="*/ 152 w 208"/>
              <a:gd name="T95" fmla="*/ 218 h 278"/>
              <a:gd name="T96" fmla="*/ 174 w 208"/>
              <a:gd name="T97" fmla="*/ 218 h 278"/>
              <a:gd name="T98" fmla="*/ 174 w 208"/>
              <a:gd name="T99" fmla="*/ 204 h 278"/>
              <a:gd name="T100" fmla="*/ 188 w 208"/>
              <a:gd name="T101" fmla="*/ 100 h 278"/>
              <a:gd name="T102" fmla="*/ 172 w 208"/>
              <a:gd name="T103" fmla="*/ 100 h 278"/>
              <a:gd name="T104" fmla="*/ 172 w 208"/>
              <a:gd name="T105" fmla="*/ 134 h 278"/>
              <a:gd name="T106" fmla="*/ 188 w 208"/>
              <a:gd name="T107" fmla="*/ 134 h 278"/>
              <a:gd name="T108" fmla="*/ 188 w 208"/>
              <a:gd name="T109" fmla="*/ 10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8" h="278">
                <a:moveTo>
                  <a:pt x="50" y="46"/>
                </a:moveTo>
                <a:lnTo>
                  <a:pt x="60" y="46"/>
                </a:lnTo>
                <a:lnTo>
                  <a:pt x="60" y="82"/>
                </a:lnTo>
                <a:lnTo>
                  <a:pt x="50" y="82"/>
                </a:lnTo>
                <a:lnTo>
                  <a:pt x="50" y="46"/>
                </a:lnTo>
                <a:close/>
                <a:moveTo>
                  <a:pt x="74" y="82"/>
                </a:moveTo>
                <a:lnTo>
                  <a:pt x="86" y="82"/>
                </a:lnTo>
                <a:lnTo>
                  <a:pt x="86" y="46"/>
                </a:lnTo>
                <a:lnTo>
                  <a:pt x="74" y="46"/>
                </a:lnTo>
                <a:lnTo>
                  <a:pt x="74" y="82"/>
                </a:lnTo>
                <a:close/>
                <a:moveTo>
                  <a:pt x="98" y="82"/>
                </a:moveTo>
                <a:lnTo>
                  <a:pt x="110" y="82"/>
                </a:lnTo>
                <a:lnTo>
                  <a:pt x="110" y="46"/>
                </a:lnTo>
                <a:lnTo>
                  <a:pt x="98" y="46"/>
                </a:lnTo>
                <a:lnTo>
                  <a:pt x="98" y="82"/>
                </a:lnTo>
                <a:close/>
                <a:moveTo>
                  <a:pt x="122" y="82"/>
                </a:moveTo>
                <a:lnTo>
                  <a:pt x="134" y="82"/>
                </a:lnTo>
                <a:lnTo>
                  <a:pt x="134" y="46"/>
                </a:lnTo>
                <a:lnTo>
                  <a:pt x="122" y="46"/>
                </a:lnTo>
                <a:lnTo>
                  <a:pt x="122" y="82"/>
                </a:lnTo>
                <a:close/>
                <a:moveTo>
                  <a:pt x="144" y="82"/>
                </a:moveTo>
                <a:lnTo>
                  <a:pt x="156" y="82"/>
                </a:lnTo>
                <a:lnTo>
                  <a:pt x="156" y="46"/>
                </a:lnTo>
                <a:lnTo>
                  <a:pt x="144" y="46"/>
                </a:lnTo>
                <a:lnTo>
                  <a:pt x="144" y="82"/>
                </a:lnTo>
                <a:close/>
                <a:moveTo>
                  <a:pt x="208" y="0"/>
                </a:moveTo>
                <a:lnTo>
                  <a:pt x="208" y="278"/>
                </a:lnTo>
                <a:lnTo>
                  <a:pt x="0" y="278"/>
                </a:lnTo>
                <a:lnTo>
                  <a:pt x="0" y="0"/>
                </a:lnTo>
                <a:lnTo>
                  <a:pt x="208" y="0"/>
                </a:lnTo>
                <a:close/>
                <a:moveTo>
                  <a:pt x="20" y="90"/>
                </a:moveTo>
                <a:lnTo>
                  <a:pt x="186" y="90"/>
                </a:lnTo>
                <a:lnTo>
                  <a:pt x="186" y="16"/>
                </a:lnTo>
                <a:lnTo>
                  <a:pt x="20" y="16"/>
                </a:lnTo>
                <a:lnTo>
                  <a:pt x="20" y="90"/>
                </a:lnTo>
                <a:close/>
                <a:moveTo>
                  <a:pt x="46" y="110"/>
                </a:moveTo>
                <a:lnTo>
                  <a:pt x="164" y="110"/>
                </a:lnTo>
                <a:lnTo>
                  <a:pt x="164" y="98"/>
                </a:lnTo>
                <a:lnTo>
                  <a:pt x="46" y="98"/>
                </a:lnTo>
                <a:lnTo>
                  <a:pt x="46" y="110"/>
                </a:lnTo>
                <a:close/>
                <a:moveTo>
                  <a:pt x="138" y="204"/>
                </a:moveTo>
                <a:lnTo>
                  <a:pt x="70" y="204"/>
                </a:lnTo>
                <a:lnTo>
                  <a:pt x="70" y="242"/>
                </a:lnTo>
                <a:lnTo>
                  <a:pt x="138" y="242"/>
                </a:lnTo>
                <a:lnTo>
                  <a:pt x="138" y="204"/>
                </a:lnTo>
                <a:close/>
                <a:moveTo>
                  <a:pt x="174" y="204"/>
                </a:moveTo>
                <a:lnTo>
                  <a:pt x="152" y="204"/>
                </a:lnTo>
                <a:lnTo>
                  <a:pt x="152" y="218"/>
                </a:lnTo>
                <a:lnTo>
                  <a:pt x="174" y="218"/>
                </a:lnTo>
                <a:lnTo>
                  <a:pt x="174" y="204"/>
                </a:lnTo>
                <a:close/>
                <a:moveTo>
                  <a:pt x="188" y="100"/>
                </a:moveTo>
                <a:lnTo>
                  <a:pt x="172" y="100"/>
                </a:lnTo>
                <a:lnTo>
                  <a:pt x="172" y="134"/>
                </a:lnTo>
                <a:lnTo>
                  <a:pt x="188" y="134"/>
                </a:lnTo>
                <a:lnTo>
                  <a:pt x="188" y="10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ppt_x"/>
                                          </p:val>
                                        </p:tav>
                                        <p:tav tm="100000">
                                          <p:val>
                                            <p:strVal val="#ppt_x"/>
                                          </p:val>
                                        </p:tav>
                                      </p:tavLst>
                                    </p:anim>
                                    <p:anim calcmode="lin" valueType="num">
                                      <p:cBhvr additive="base">
                                        <p:cTn id="12" dur="500" fill="hold"/>
                                        <p:tgtEl>
                                          <p:spTgt spid="2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500" fill="hold"/>
                                        <p:tgtEl>
                                          <p:spTgt spid="17"/>
                                        </p:tgtEl>
                                        <p:attrNameLst>
                                          <p:attrName>ppt_x</p:attrName>
                                        </p:attrNameLst>
                                      </p:cBhvr>
                                      <p:tavLst>
                                        <p:tav tm="0">
                                          <p:val>
                                            <p:strVal val="#ppt_x"/>
                                          </p:val>
                                        </p:tav>
                                        <p:tav tm="100000">
                                          <p:val>
                                            <p:strVal val="#ppt_x"/>
                                          </p:val>
                                        </p:tav>
                                      </p:tavLst>
                                    </p:anim>
                                    <p:anim calcmode="lin" valueType="num">
                                      <p:cBhvr additive="base">
                                        <p:cTn id="22" dur="500" fill="hold"/>
                                        <p:tgtEl>
                                          <p:spTgt spid="1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500" fill="hold"/>
                                        <p:tgtEl>
                                          <p:spTgt spid="25"/>
                                        </p:tgtEl>
                                        <p:attrNameLst>
                                          <p:attrName>ppt_x</p:attrName>
                                        </p:attrNameLst>
                                      </p:cBhvr>
                                      <p:tavLst>
                                        <p:tav tm="0">
                                          <p:val>
                                            <p:strVal val="#ppt_x"/>
                                          </p:val>
                                        </p:tav>
                                        <p:tav tm="100000">
                                          <p:val>
                                            <p:strVal val="#ppt_x"/>
                                          </p:val>
                                        </p:tav>
                                      </p:tavLst>
                                    </p:anim>
                                    <p:anim calcmode="lin" valueType="num">
                                      <p:cBhvr additive="base">
                                        <p:cTn id="26" dur="500" fill="hold"/>
                                        <p:tgtEl>
                                          <p:spTgt spid="25"/>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500" fill="hold"/>
                                        <p:tgtEl>
                                          <p:spTgt spid="24"/>
                                        </p:tgtEl>
                                        <p:attrNameLst>
                                          <p:attrName>ppt_x</p:attrName>
                                        </p:attrNameLst>
                                      </p:cBhvr>
                                      <p:tavLst>
                                        <p:tav tm="0">
                                          <p:val>
                                            <p:strVal val="#ppt_x"/>
                                          </p:val>
                                        </p:tav>
                                        <p:tav tm="100000">
                                          <p:val>
                                            <p:strVal val="#ppt_x"/>
                                          </p:val>
                                        </p:tav>
                                      </p:tavLst>
                                    </p:anim>
                                    <p:anim calcmode="lin" valueType="num">
                                      <p:cBhvr additive="base">
                                        <p:cTn id="3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anim calcmode="lin" valueType="num">
                                      <p:cBhvr additive="base">
                                        <p:cTn id="35" dur="500" fill="hold"/>
                                        <p:tgtEl>
                                          <p:spTgt spid="18"/>
                                        </p:tgtEl>
                                        <p:attrNameLst>
                                          <p:attrName>ppt_x</p:attrName>
                                        </p:attrNameLst>
                                      </p:cBhvr>
                                      <p:tavLst>
                                        <p:tav tm="0">
                                          <p:val>
                                            <p:strVal val="#ppt_x"/>
                                          </p:val>
                                        </p:tav>
                                        <p:tav tm="100000">
                                          <p:val>
                                            <p:strVal val="#ppt_x"/>
                                          </p:val>
                                        </p:tav>
                                      </p:tavLst>
                                    </p:anim>
                                    <p:anim calcmode="lin" valueType="num">
                                      <p:cBhvr additive="base">
                                        <p:cTn id="36" dur="500" fill="hold"/>
                                        <p:tgtEl>
                                          <p:spTgt spid="1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 calcmode="lin" valueType="num">
                                      <p:cBhvr additive="base">
                                        <p:cTn id="39" dur="500" fill="hold"/>
                                        <p:tgtEl>
                                          <p:spTgt spid="27"/>
                                        </p:tgtEl>
                                        <p:attrNameLst>
                                          <p:attrName>ppt_x</p:attrName>
                                        </p:attrNameLst>
                                      </p:cBhvr>
                                      <p:tavLst>
                                        <p:tav tm="0">
                                          <p:val>
                                            <p:strVal val="#ppt_x"/>
                                          </p:val>
                                        </p:tav>
                                        <p:tav tm="100000">
                                          <p:val>
                                            <p:strVal val="#ppt_x"/>
                                          </p:val>
                                        </p:tav>
                                      </p:tavLst>
                                    </p:anim>
                                    <p:anim calcmode="lin" valueType="num">
                                      <p:cBhvr additive="base">
                                        <p:cTn id="40" dur="500" fill="hold"/>
                                        <p:tgtEl>
                                          <p:spTgt spid="27"/>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ppt_x"/>
                                          </p:val>
                                        </p:tav>
                                        <p:tav tm="100000">
                                          <p:val>
                                            <p:strVal val="#ppt_x"/>
                                          </p:val>
                                        </p:tav>
                                      </p:tavLst>
                                    </p:anim>
                                    <p:anim calcmode="lin" valueType="num">
                                      <p:cBhvr additive="base">
                                        <p:cTn id="44"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9"/>
                                        </p:tgtEl>
                                        <p:attrNameLst>
                                          <p:attrName>style.visibility</p:attrName>
                                        </p:attrNameLst>
                                      </p:cBhvr>
                                      <p:to>
                                        <p:strVal val="visible"/>
                                      </p:to>
                                    </p:set>
                                    <p:anim calcmode="lin" valueType="num">
                                      <p:cBhvr additive="base">
                                        <p:cTn id="49" dur="500" fill="hold"/>
                                        <p:tgtEl>
                                          <p:spTgt spid="19"/>
                                        </p:tgtEl>
                                        <p:attrNameLst>
                                          <p:attrName>ppt_x</p:attrName>
                                        </p:attrNameLst>
                                      </p:cBhvr>
                                      <p:tavLst>
                                        <p:tav tm="0">
                                          <p:val>
                                            <p:strVal val="#ppt_x"/>
                                          </p:val>
                                        </p:tav>
                                        <p:tav tm="100000">
                                          <p:val>
                                            <p:strVal val="#ppt_x"/>
                                          </p:val>
                                        </p:tav>
                                      </p:tavLst>
                                    </p:anim>
                                    <p:anim calcmode="lin" valueType="num">
                                      <p:cBhvr additive="base">
                                        <p:cTn id="50" dur="500" fill="hold"/>
                                        <p:tgtEl>
                                          <p:spTgt spid="19"/>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anim calcmode="lin" valueType="num">
                                      <p:cBhvr additive="base">
                                        <p:cTn id="53" dur="500" fill="hold"/>
                                        <p:tgtEl>
                                          <p:spTgt spid="33"/>
                                        </p:tgtEl>
                                        <p:attrNameLst>
                                          <p:attrName>ppt_x</p:attrName>
                                        </p:attrNameLst>
                                      </p:cBhvr>
                                      <p:tavLst>
                                        <p:tav tm="0">
                                          <p:val>
                                            <p:strVal val="#ppt_x"/>
                                          </p:val>
                                        </p:tav>
                                        <p:tav tm="100000">
                                          <p:val>
                                            <p:strVal val="#ppt_x"/>
                                          </p:val>
                                        </p:tav>
                                      </p:tavLst>
                                    </p:anim>
                                    <p:anim calcmode="lin" valueType="num">
                                      <p:cBhvr additive="base">
                                        <p:cTn id="54" dur="500" fill="hold"/>
                                        <p:tgtEl>
                                          <p:spTgt spid="33"/>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32"/>
                                        </p:tgtEl>
                                        <p:attrNameLst>
                                          <p:attrName>style.visibility</p:attrName>
                                        </p:attrNameLst>
                                      </p:cBhvr>
                                      <p:to>
                                        <p:strVal val="visible"/>
                                      </p:to>
                                    </p:set>
                                    <p:anim calcmode="lin" valueType="num">
                                      <p:cBhvr additive="base">
                                        <p:cTn id="57" dur="500" fill="hold"/>
                                        <p:tgtEl>
                                          <p:spTgt spid="32"/>
                                        </p:tgtEl>
                                        <p:attrNameLst>
                                          <p:attrName>ppt_x</p:attrName>
                                        </p:attrNameLst>
                                      </p:cBhvr>
                                      <p:tavLst>
                                        <p:tav tm="0">
                                          <p:val>
                                            <p:strVal val="#ppt_x"/>
                                          </p:val>
                                        </p:tav>
                                        <p:tav tm="100000">
                                          <p:val>
                                            <p:strVal val="#ppt_x"/>
                                          </p:val>
                                        </p:tav>
                                      </p:tavLst>
                                    </p:anim>
                                    <p:anim calcmode="lin" valueType="num">
                                      <p:cBhvr additive="base">
                                        <p:cTn id="58"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3" grpId="0"/>
      <p:bldP spid="22" grpId="0"/>
      <p:bldP spid="17" grpId="0" animBg="1"/>
      <p:bldP spid="25" grpId="0"/>
      <p:bldP spid="24" grpId="0"/>
      <p:bldP spid="18" grpId="0" animBg="1"/>
      <p:bldP spid="27" grpId="0"/>
      <p:bldP spid="26" grpId="0"/>
      <p:bldP spid="19" grpId="0" animBg="1"/>
      <p:bldP spid="33" grpId="0"/>
      <p:bldP spid="3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6363" y="158902"/>
            <a:ext cx="11919273" cy="6540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4603220" y="241300"/>
            <a:ext cx="2985560" cy="460375"/>
          </a:xfrm>
          <a:prstGeom prst="rect">
            <a:avLst/>
          </a:prstGeom>
          <a:noFill/>
        </p:spPr>
        <p:txBody>
          <a:bodyPr vert="horz" wrap="square" rtlCol="0">
            <a:spAutoFit/>
          </a:bodyPr>
          <a:lstStyle/>
          <a:p>
            <a:pPr algn="ctr"/>
            <a:r>
              <a:rPr lang="en-US" altLang="zh-CN" sz="2400">
                <a:solidFill>
                  <a:srgbClr val="6FB99B"/>
                </a:solidFill>
                <a:latin typeface="汉仪书宋二简" panose="02010609000101010101" pitchFamily="49" charset="-122"/>
                <a:ea typeface="汉仪书宋二简" panose="02010609000101010101" pitchFamily="49" charset="-122"/>
                <a:sym typeface="+mn-ea"/>
              </a:rPr>
              <a:t>DI</a:t>
            </a:r>
            <a:r>
              <a:rPr lang="zh-CN" altLang="en-US" sz="2400">
                <a:solidFill>
                  <a:srgbClr val="6FB99B"/>
                </a:solidFill>
                <a:latin typeface="汉仪书宋二简" panose="02010609000101010101" pitchFamily="49" charset="-122"/>
                <a:ea typeface="汉仪书宋二简" panose="02010609000101010101" pitchFamily="49" charset="-122"/>
                <a:sym typeface="+mn-ea"/>
              </a:rPr>
              <a:t>依赖注入</a:t>
            </a:r>
            <a:endParaRPr lang="zh-CN" altLang="en-US" sz="2400">
              <a:solidFill>
                <a:srgbClr val="6FB99B"/>
              </a:solidFill>
              <a:latin typeface="汉仪书宋二简" panose="02010609000101010101" pitchFamily="49" charset="-122"/>
              <a:ea typeface="汉仪书宋二简" panose="02010609000101010101" pitchFamily="49" charset="-122"/>
            </a:endParaRPr>
          </a:p>
        </p:txBody>
      </p:sp>
      <p:sp>
        <p:nvSpPr>
          <p:cNvPr id="6" name="矩形: 圆角 5"/>
          <p:cNvSpPr/>
          <p:nvPr/>
        </p:nvSpPr>
        <p:spPr>
          <a:xfrm>
            <a:off x="8723719" y="2788104"/>
            <a:ext cx="2206171" cy="523308"/>
          </a:xfrm>
          <a:prstGeom prst="roundRect">
            <a:avLst>
              <a:gd name="adj" fmla="val 50000"/>
            </a:avLst>
          </a:prstGeom>
          <a:solidFill>
            <a:srgbClr val="6FB99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p:cNvSpPr/>
          <p:nvPr/>
        </p:nvSpPr>
        <p:spPr>
          <a:xfrm>
            <a:off x="6137363" y="2788541"/>
            <a:ext cx="2206171" cy="523308"/>
          </a:xfrm>
          <a:prstGeom prst="roundRect">
            <a:avLst>
              <a:gd name="adj" fmla="val 50000"/>
            </a:avLst>
          </a:prstGeom>
          <a:solidFill>
            <a:srgbClr val="6FB99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9114790" y="2875280"/>
            <a:ext cx="1424305" cy="349250"/>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r>
              <a:rPr lang="zh-CN" altLang="en-US" sz="1400" b="0" dirty="0">
                <a:solidFill>
                  <a:schemeClr val="bg1"/>
                </a:solidFill>
                <a:latin typeface="汉仪书宋二简" panose="02010609000101010101" pitchFamily="49" charset="-122"/>
                <a:ea typeface="汉仪书宋二简" panose="02010609000101010101" pitchFamily="49" charset="-122"/>
              </a:rPr>
              <a:t>Set方式注入</a:t>
            </a:r>
            <a:endParaRPr lang="zh-CN" altLang="en-US" sz="1400" b="0" dirty="0">
              <a:solidFill>
                <a:schemeClr val="bg1"/>
              </a:solidFill>
              <a:latin typeface="汉仪书宋二简" panose="02010609000101010101" pitchFamily="49" charset="-122"/>
              <a:ea typeface="汉仪书宋二简" panose="02010609000101010101" pitchFamily="49" charset="-122"/>
            </a:endParaRPr>
          </a:p>
        </p:txBody>
      </p:sp>
      <p:sp>
        <p:nvSpPr>
          <p:cNvPr id="12" name="矩形 11"/>
          <p:cNvSpPr/>
          <p:nvPr/>
        </p:nvSpPr>
        <p:spPr>
          <a:xfrm>
            <a:off x="6137089" y="1688902"/>
            <a:ext cx="5221518" cy="929640"/>
          </a:xfrm>
          <a:prstGeom prst="rect">
            <a:avLst/>
          </a:prstGeom>
        </p:spPr>
        <p:txBody>
          <a:bodyPr wrap="square">
            <a:spAutoFit/>
          </a:bodyPr>
          <a:lstStyle/>
          <a:p>
            <a:pPr>
              <a:lnSpc>
                <a:spcPct val="130000"/>
              </a:lnSpc>
            </a:pPr>
            <a:r>
              <a:rPr lang="en-US" altLang="zh-CN" sz="1400">
                <a:solidFill>
                  <a:srgbClr val="333740"/>
                </a:solidFill>
                <a:latin typeface="微软雅黑 Light" panose="020B0502040204020203" pitchFamily="34" charset="-122"/>
                <a:ea typeface="微软雅黑 Light" panose="020B0502040204020203" pitchFamily="34" charset="-122"/>
              </a:rPr>
              <a:t>依赖注入，即组件之间的依赖关系由容器在应用系统运行期来决定，也就是由容器动态地将某种依赖关系的目标对象实例注入到应用系统中的各个关联的组件之中。</a:t>
            </a:r>
            <a:endParaRPr lang="en-US" altLang="zh-CN" sz="1400">
              <a:solidFill>
                <a:srgbClr val="333740"/>
              </a:solidFill>
              <a:latin typeface="微软雅黑 Light" panose="020B0502040204020203" pitchFamily="34" charset="-122"/>
              <a:ea typeface="微软雅黑 Light" panose="020B0502040204020203" pitchFamily="34" charset="-122"/>
            </a:endParaRPr>
          </a:p>
        </p:txBody>
      </p:sp>
      <p:sp>
        <p:nvSpPr>
          <p:cNvPr id="14" name="文本框 13"/>
          <p:cNvSpPr txBox="1"/>
          <p:nvPr/>
        </p:nvSpPr>
        <p:spPr>
          <a:xfrm>
            <a:off x="6489700" y="2875280"/>
            <a:ext cx="1501775" cy="349250"/>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r>
              <a:rPr lang="zh-CN" altLang="en-US" sz="1400" b="0" dirty="0">
                <a:solidFill>
                  <a:schemeClr val="bg1"/>
                </a:solidFill>
                <a:latin typeface="汉仪书宋二简" panose="02010609000101010101" pitchFamily="49" charset="-122"/>
                <a:ea typeface="汉仪书宋二简" panose="02010609000101010101" pitchFamily="49" charset="-122"/>
              </a:rPr>
              <a:t>构造方法注入</a:t>
            </a:r>
            <a:endParaRPr lang="zh-CN" altLang="en-US" sz="1400" b="0" dirty="0">
              <a:solidFill>
                <a:schemeClr val="bg1"/>
              </a:solidFill>
              <a:latin typeface="汉仪书宋二简" panose="02010609000101010101" pitchFamily="49" charset="-122"/>
              <a:ea typeface="汉仪书宋二简" panose="02010609000101010101" pitchFamily="49" charset="-122"/>
            </a:endParaRPr>
          </a:p>
        </p:txBody>
      </p:sp>
      <p:sp>
        <p:nvSpPr>
          <p:cNvPr id="18" name="矩形 17"/>
          <p:cNvSpPr/>
          <p:nvPr/>
        </p:nvSpPr>
        <p:spPr>
          <a:xfrm>
            <a:off x="6137362" y="3827345"/>
            <a:ext cx="5221518" cy="650240"/>
          </a:xfrm>
          <a:prstGeom prst="rect">
            <a:avLst/>
          </a:prstGeom>
        </p:spPr>
        <p:txBody>
          <a:bodyPr wrap="square">
            <a:spAutoFit/>
          </a:bodyPr>
          <a:lstStyle/>
          <a:p>
            <a:pPr>
              <a:lnSpc>
                <a:spcPct val="130000"/>
              </a:lnSpc>
            </a:pPr>
            <a:r>
              <a:rPr kumimoji="1" lang="zh-CN" altLang="en-US" sz="1400" dirty="0">
                <a:solidFill>
                  <a:schemeClr val="tx1">
                    <a:lumMod val="65000"/>
                    <a:lumOff val="35000"/>
                  </a:schemeClr>
                </a:solidFill>
                <a:latin typeface="微软雅黑 Light" panose="020B0502040204020203" pitchFamily="34" charset="-122"/>
                <a:ea typeface="微软雅黑 Light" panose="020B0502040204020203" pitchFamily="34" charset="-122"/>
              </a:rPr>
              <a:t>简单来说，所谓的依赖注入其实就是，在创建对象的同时或之后，如何给对象的属性赋值。</a:t>
            </a:r>
            <a:endParaRPr kumimoji="1" lang="zh-CN" altLang="en-US" sz="1400" dirty="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sp>
        <p:nvSpPr>
          <p:cNvPr id="7" name="文本框 6"/>
          <p:cNvSpPr txBox="1"/>
          <p:nvPr/>
        </p:nvSpPr>
        <p:spPr>
          <a:xfrm>
            <a:off x="6137275" y="4752975"/>
            <a:ext cx="4361815" cy="891540"/>
          </a:xfrm>
          <a:prstGeom prst="rect">
            <a:avLst/>
          </a:prstGeom>
          <a:noFill/>
        </p:spPr>
        <p:txBody>
          <a:bodyPr wrap="square" rtlCol="0">
            <a:spAutoFit/>
          </a:bodyPr>
          <a:p>
            <a:pPr algn="ctr">
              <a:lnSpc>
                <a:spcPct val="130000"/>
              </a:lnSpc>
            </a:pPr>
            <a:r>
              <a:rPr lang="zh-CN" altLang="en-US" sz="2000">
                <a:solidFill>
                  <a:schemeClr val="tx1">
                    <a:lumMod val="50000"/>
                    <a:lumOff val="50000"/>
                  </a:schemeClr>
                </a:solidFill>
                <a:latin typeface="方正大黑体_GBK" panose="02010600010101010101" charset="-122"/>
                <a:ea typeface="方正大黑体_GBK" panose="02010600010101010101" charset="-122"/>
                <a:cs typeface="方正大黑体_GBK" panose="02010600010101010101" charset="-122"/>
              </a:rPr>
              <a:t>更多的我们将Bean之间的依赖称为依赖注入</a:t>
            </a:r>
            <a:endParaRPr lang="zh-CN" altLang="en-US" sz="2000">
              <a:solidFill>
                <a:schemeClr val="tx1">
                  <a:lumMod val="50000"/>
                  <a:lumOff val="50000"/>
                </a:schemeClr>
              </a:solidFill>
              <a:latin typeface="方正大黑体_GBK" panose="02010600010101010101" charset="-122"/>
              <a:ea typeface="方正大黑体_GBK" panose="02010600010101010101" charset="-122"/>
              <a:cs typeface="方正大黑体_GBK" panose="02010600010101010101" charset="-122"/>
            </a:endParaRPr>
          </a:p>
        </p:txBody>
      </p:sp>
      <p:pic>
        <p:nvPicPr>
          <p:cNvPr id="26" name="图片 15" descr="111"/>
          <p:cNvPicPr>
            <a:picLocks noChangeAspect="1"/>
          </p:cNvPicPr>
          <p:nvPr/>
        </p:nvPicPr>
        <p:blipFill>
          <a:blip r:embed="rId1"/>
          <a:stretch>
            <a:fillRect/>
          </a:stretch>
        </p:blipFill>
        <p:spPr>
          <a:xfrm>
            <a:off x="712470" y="1028700"/>
            <a:ext cx="5316855" cy="479996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plus(in)">
                                      <p:cBhvr>
                                        <p:cTn id="7" dur="2000"/>
                                        <p:tgtEl>
                                          <p:spTgt spid="12"/>
                                        </p:tgtEl>
                                      </p:cBhvr>
                                    </p:animEffect>
                                  </p:childTnLst>
                                </p:cTn>
                              </p:par>
                              <p:par>
                                <p:cTn id="8" presetID="13" presetClass="entr" presetSubtype="16"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plus(in)">
                                      <p:cBhvr>
                                        <p:cTn id="10" dur="20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13" presetClass="entr" presetSubtype="16"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plus(in)">
                                      <p:cBhvr>
                                        <p:cTn id="15" dur="2000"/>
                                        <p:tgtEl>
                                          <p:spTgt spid="8"/>
                                        </p:tgtEl>
                                      </p:cBhvr>
                                    </p:animEffect>
                                  </p:childTnLst>
                                </p:cTn>
                              </p:par>
                              <p:par>
                                <p:cTn id="16" presetID="13" presetClass="entr" presetSubtype="16"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plus(in)">
                                      <p:cBhvr>
                                        <p:cTn id="18" dur="20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Vertical)">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8" grpId="0"/>
      <p:bldP spid="8" grpId="0" animBg="1"/>
      <p:bldP spid="6" grpId="0" animBg="1"/>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5728" y="158902"/>
            <a:ext cx="11919273" cy="6540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4603220" y="241300"/>
            <a:ext cx="2985560" cy="460375"/>
          </a:xfrm>
          <a:prstGeom prst="rect">
            <a:avLst/>
          </a:prstGeom>
          <a:noFill/>
        </p:spPr>
        <p:txBody>
          <a:bodyPr vert="horz" wrap="square" rtlCol="0">
            <a:spAutoFit/>
          </a:bodyPr>
          <a:lstStyle/>
          <a:p>
            <a:pPr algn="ctr"/>
            <a:r>
              <a:rPr lang="zh-CN" altLang="en-US" sz="2400">
                <a:solidFill>
                  <a:srgbClr val="6FB99B"/>
                </a:solidFill>
                <a:latin typeface="汉仪书宋二简" panose="02010609000101010101" pitchFamily="49" charset="-122"/>
                <a:ea typeface="汉仪书宋二简" panose="02010609000101010101" pitchFamily="49" charset="-122"/>
              </a:rPr>
              <a:t>依赖注入DI</a:t>
            </a:r>
            <a:endParaRPr lang="zh-CN" altLang="en-US" sz="2400">
              <a:solidFill>
                <a:srgbClr val="6FB99B"/>
              </a:solidFill>
              <a:latin typeface="汉仪书宋二简" panose="02010609000101010101" pitchFamily="49" charset="-122"/>
              <a:ea typeface="汉仪书宋二简" panose="02010609000101010101" pitchFamily="49" charset="-122"/>
            </a:endParaRPr>
          </a:p>
        </p:txBody>
      </p:sp>
      <p:sp>
        <p:nvSpPr>
          <p:cNvPr id="4" name="文本框 3"/>
          <p:cNvSpPr txBox="1"/>
          <p:nvPr/>
        </p:nvSpPr>
        <p:spPr>
          <a:xfrm>
            <a:off x="1652270" y="1838960"/>
            <a:ext cx="2123440" cy="460375"/>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dist"/>
            <a:r>
              <a:rPr lang="zh-CN" altLang="en-US" sz="2000" b="0" spc="-150">
                <a:solidFill>
                  <a:srgbClr val="6FB99B"/>
                </a:solidFill>
                <a:latin typeface="汉仪书宋二简" panose="02010609000101010101" pitchFamily="49" charset="-122"/>
                <a:ea typeface="汉仪书宋二简" panose="02010609000101010101" pitchFamily="49" charset="-122"/>
              </a:rPr>
              <a:t>通过配置文件装配</a:t>
            </a:r>
            <a:endParaRPr lang="zh-CN" altLang="en-US" sz="2000" b="0" spc="-150">
              <a:solidFill>
                <a:srgbClr val="6FB99B"/>
              </a:solidFill>
              <a:latin typeface="汉仪书宋二简" panose="02010609000101010101" pitchFamily="49" charset="-122"/>
              <a:ea typeface="汉仪书宋二简" panose="02010609000101010101" pitchFamily="49" charset="-122"/>
            </a:endParaRPr>
          </a:p>
        </p:txBody>
      </p:sp>
      <p:sp>
        <p:nvSpPr>
          <p:cNvPr id="10" name="文本框 9"/>
          <p:cNvSpPr txBox="1"/>
          <p:nvPr/>
        </p:nvSpPr>
        <p:spPr>
          <a:xfrm>
            <a:off x="1652448" y="2224342"/>
            <a:ext cx="3667575" cy="1489075"/>
          </a:xfrm>
          <a:prstGeom prst="rect">
            <a:avLst/>
          </a:prstGeom>
          <a:noFill/>
        </p:spPr>
        <p:txBody>
          <a:bodyPr wrap="square" rtlCol="0">
            <a:spAutoFit/>
          </a:bodyPr>
          <a:lstStyle/>
          <a:p>
            <a:pPr>
              <a:lnSpc>
                <a:spcPct val="130000"/>
              </a:lnSpc>
            </a:pPr>
            <a:r>
              <a:rPr lang="zh-CN" altLang="en-US" sz="1400" dirty="0">
                <a:solidFill>
                  <a:schemeClr val="tx1">
                    <a:lumMod val="50000"/>
                    <a:lumOff val="50000"/>
                  </a:schemeClr>
                </a:solidFill>
                <a:latin typeface="微软雅黑 Light" panose="020B0502040204020203" pitchFamily="34" charset="-122"/>
                <a:ea typeface="微软雅黑 Light" panose="020B0502040204020203" pitchFamily="34" charset="-122"/>
              </a:rPr>
              <a:t>配置</a:t>
            </a:r>
            <a:r>
              <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rPr>
              <a:t>xml</a:t>
            </a:r>
            <a:r>
              <a:rPr lang="zh-CN" altLang="en-US" sz="1400" dirty="0">
                <a:solidFill>
                  <a:schemeClr val="tx1">
                    <a:lumMod val="50000"/>
                    <a:lumOff val="50000"/>
                  </a:schemeClr>
                </a:solidFill>
                <a:latin typeface="微软雅黑 Light" panose="020B0502040204020203" pitchFamily="34" charset="-122"/>
                <a:ea typeface="微软雅黑 Light" panose="020B0502040204020203" pitchFamily="34" charset="-122"/>
              </a:rPr>
              <a:t>文件</a:t>
            </a:r>
            <a:endParaRPr lang="zh-CN" altLang="en-US" sz="140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rPr>
              <a:t>&lt;bean id=”” class=””/&gt;</a:t>
            </a:r>
            <a:endPar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rPr>
              <a:t>	&lt;property name=”” value=””/&gt;</a:t>
            </a:r>
            <a:endPar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rPr>
              <a:t>	&lt;property name=”” ref=””/&gt;</a:t>
            </a:r>
            <a:endPar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rPr>
              <a:t>&lt;/bean&gt;</a:t>
            </a:r>
            <a:endPar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
        <p:nvSpPr>
          <p:cNvPr id="12" name="文本框 11"/>
          <p:cNvSpPr txBox="1"/>
          <p:nvPr/>
        </p:nvSpPr>
        <p:spPr>
          <a:xfrm>
            <a:off x="1652539" y="3899103"/>
            <a:ext cx="1859735" cy="460375"/>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dist"/>
            <a:r>
              <a:rPr lang="zh-CN" altLang="en-US" sz="2000" b="0" spc="-150">
                <a:solidFill>
                  <a:srgbClr val="6FB99B"/>
                </a:solidFill>
                <a:latin typeface="汉仪书宋二简" panose="02010609000101010101" pitchFamily="49" charset="-122"/>
                <a:ea typeface="汉仪书宋二简" panose="02010609000101010101" pitchFamily="49" charset="-122"/>
              </a:rPr>
              <a:t>通过注解装配</a:t>
            </a:r>
            <a:endParaRPr lang="zh-CN" altLang="en-US" sz="2000" b="0" spc="-150">
              <a:solidFill>
                <a:srgbClr val="6FB99B"/>
              </a:solidFill>
              <a:latin typeface="汉仪书宋二简" panose="02010609000101010101" pitchFamily="49" charset="-122"/>
              <a:ea typeface="汉仪书宋二简" panose="02010609000101010101" pitchFamily="49" charset="-122"/>
            </a:endParaRPr>
          </a:p>
        </p:txBody>
      </p:sp>
      <p:sp>
        <p:nvSpPr>
          <p:cNvPr id="14" name="文本框 13"/>
          <p:cNvSpPr txBox="1"/>
          <p:nvPr/>
        </p:nvSpPr>
        <p:spPr>
          <a:xfrm>
            <a:off x="1652905" y="4288790"/>
            <a:ext cx="6764020" cy="1489075"/>
          </a:xfrm>
          <a:prstGeom prst="rect">
            <a:avLst/>
          </a:prstGeom>
          <a:noFill/>
        </p:spPr>
        <p:txBody>
          <a:bodyPr wrap="square" rtlCol="0">
            <a:spAutoFit/>
          </a:bodyPr>
          <a:lstStyle/>
          <a:p>
            <a:pPr>
              <a:lnSpc>
                <a:spcPct val="130000"/>
              </a:lnSpc>
            </a:pP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@Autowired：根据属性的类型（by type）找到对应的Bean进行注入。</a:t>
            </a:r>
            <a:endPar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zh-CN" altLang="en-US" sz="1400">
                <a:solidFill>
                  <a:schemeClr val="tx1">
                    <a:lumMod val="50000"/>
                    <a:lumOff val="50000"/>
                  </a:schemeClr>
                </a:solidFill>
                <a:latin typeface="微软雅黑 Light" panose="020B0502040204020203" pitchFamily="34" charset="-122"/>
                <a:ea typeface="微软雅黑 Light" panose="020B0502040204020203" pitchFamily="34" charset="-122"/>
              </a:rPr>
              <a:t>为了消除自动装配歧义性。还会用到两个注解@Primary和@Quelifier</a:t>
            </a:r>
            <a:endParaRPr lang="zh-CN" altLang="en-US" sz="140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zh-CN" altLang="en-US" sz="1400">
                <a:solidFill>
                  <a:schemeClr val="tx1">
                    <a:lumMod val="50000"/>
                    <a:lumOff val="50000"/>
                  </a:schemeClr>
                </a:solidFill>
                <a:latin typeface="微软雅黑 Light" panose="020B0502040204020203" pitchFamily="34" charset="-122"/>
                <a:ea typeface="微软雅黑 Light" panose="020B0502040204020203" pitchFamily="34" charset="-122"/>
              </a:rPr>
              <a:t>@Primary：告诉Spring Ioc容器，当发现有多个同样类型的Bean时，请优先使用这个Bean进行注入。</a:t>
            </a:r>
            <a:endParaRPr lang="zh-CN" altLang="en-US" sz="140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zh-CN" altLang="en-US" sz="1400">
                <a:solidFill>
                  <a:schemeClr val="tx1">
                    <a:lumMod val="50000"/>
                    <a:lumOff val="50000"/>
                  </a:schemeClr>
                </a:solidFill>
                <a:latin typeface="微软雅黑 Light" panose="020B0502040204020203" pitchFamily="34" charset="-122"/>
                <a:ea typeface="微软雅黑 Light" panose="020B0502040204020203" pitchFamily="34" charset="-122"/>
              </a:rPr>
              <a:t>@Quelifier：与@Autowired组合指定value，通过类型和名称一起找到Bean。</a:t>
            </a:r>
            <a:endParaRPr lang="zh-CN" altLang="en-US" sz="140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inVertic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blinds(horizontal)">
                                      <p:cBhvr>
                                        <p:cTn id="15" dur="500"/>
                                        <p:tgtEl>
                                          <p:spTgt spid="12"/>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linds(horizontal)">
                                      <p:cBhvr>
                                        <p:cTn id="1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P spid="12"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6363" y="158902"/>
            <a:ext cx="11919273" cy="6540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4603220" y="241300"/>
            <a:ext cx="2985560" cy="460375"/>
          </a:xfrm>
          <a:prstGeom prst="rect">
            <a:avLst/>
          </a:prstGeom>
          <a:noFill/>
        </p:spPr>
        <p:txBody>
          <a:bodyPr vert="horz" wrap="square" rtlCol="0">
            <a:spAutoFit/>
          </a:bodyPr>
          <a:lstStyle/>
          <a:p>
            <a:pPr algn="ctr"/>
            <a:r>
              <a:rPr lang="zh-CN" altLang="en-US" sz="2400">
                <a:solidFill>
                  <a:srgbClr val="6FB99B"/>
                </a:solidFill>
                <a:latin typeface="汉仪书宋二简" panose="02010609000101010101" pitchFamily="49" charset="-122"/>
                <a:ea typeface="汉仪书宋二简" panose="02010609000101010101" pitchFamily="49" charset="-122"/>
              </a:rPr>
              <a:t>Bean生命周期</a:t>
            </a:r>
            <a:endParaRPr lang="zh-CN" altLang="en-US" sz="2400">
              <a:solidFill>
                <a:srgbClr val="6FB99B"/>
              </a:solidFill>
              <a:latin typeface="汉仪书宋二简" panose="02010609000101010101" pitchFamily="49" charset="-122"/>
              <a:ea typeface="汉仪书宋二简" panose="02010609000101010101" pitchFamily="49" charset="-122"/>
            </a:endParaRPr>
          </a:p>
        </p:txBody>
      </p:sp>
      <p:pic>
        <p:nvPicPr>
          <p:cNvPr id="5" name="图片 4" descr="20181022185251555"/>
          <p:cNvPicPr>
            <a:picLocks noChangeAspect="1"/>
          </p:cNvPicPr>
          <p:nvPr/>
        </p:nvPicPr>
        <p:blipFill>
          <a:blip r:embed="rId1"/>
          <a:stretch>
            <a:fillRect/>
          </a:stretch>
        </p:blipFill>
        <p:spPr>
          <a:xfrm>
            <a:off x="-194945" y="1030605"/>
            <a:ext cx="12317095" cy="574865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edge">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6363" y="158902"/>
            <a:ext cx="11919273" cy="6540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4603220" y="241300"/>
            <a:ext cx="2985560" cy="460375"/>
          </a:xfrm>
          <a:prstGeom prst="rect">
            <a:avLst/>
          </a:prstGeom>
          <a:noFill/>
        </p:spPr>
        <p:txBody>
          <a:bodyPr vert="horz" wrap="square" rtlCol="0">
            <a:spAutoFit/>
          </a:bodyPr>
          <a:lstStyle/>
          <a:p>
            <a:pPr algn="ctr"/>
            <a:r>
              <a:rPr lang="zh-CN" altLang="en-US" sz="2400">
                <a:solidFill>
                  <a:srgbClr val="6FB99B"/>
                </a:solidFill>
                <a:latin typeface="汉仪书宋二简" panose="02010609000101010101" pitchFamily="49" charset="-122"/>
                <a:ea typeface="汉仪书宋二简" panose="02010609000101010101" pitchFamily="49" charset="-122"/>
              </a:rPr>
              <a:t>IOC的优缺点</a:t>
            </a:r>
            <a:endParaRPr lang="zh-CN" altLang="en-US" sz="2400">
              <a:solidFill>
                <a:srgbClr val="6FB99B"/>
              </a:solidFill>
              <a:latin typeface="汉仪书宋二简" panose="02010609000101010101" pitchFamily="49" charset="-122"/>
              <a:ea typeface="汉仪书宋二简" panose="02010609000101010101" pitchFamily="49" charset="-122"/>
            </a:endParaRPr>
          </a:p>
        </p:txBody>
      </p:sp>
      <p:sp>
        <p:nvSpPr>
          <p:cNvPr id="4" name="文本框 3"/>
          <p:cNvSpPr txBox="1"/>
          <p:nvPr/>
        </p:nvSpPr>
        <p:spPr>
          <a:xfrm>
            <a:off x="1093470" y="1400175"/>
            <a:ext cx="10006330" cy="3138170"/>
          </a:xfrm>
          <a:prstGeom prst="rect">
            <a:avLst/>
          </a:prstGeom>
          <a:noFill/>
        </p:spPr>
        <p:txBody>
          <a:bodyPr wrap="square" rtlCol="0" anchor="t">
            <a:spAutoFit/>
          </a:bodyPr>
          <a:p>
            <a:r>
              <a:rPr lang="zh-CN" altLang="en-US"/>
              <a:t>使用IOC框架产品能够给我们的开发过程带来很大的好处，但是也要充分认识引入IOC框架的缺点，做到心中有数，杜绝滥用框架。</a:t>
            </a:r>
            <a:endParaRPr lang="zh-CN" altLang="en-US"/>
          </a:p>
          <a:p>
            <a:endParaRPr lang="zh-CN" altLang="en-US"/>
          </a:p>
          <a:p>
            <a:r>
              <a:rPr lang="zh-CN" altLang="en-US"/>
              <a:t>    第一、由于IOC容器生成对象是通过反射方式，在运行效率上有一定的损耗。如果你要追求运行效率的话，就必须对此进行权衡。</a:t>
            </a:r>
            <a:endParaRPr lang="zh-CN" altLang="en-US"/>
          </a:p>
          <a:p>
            <a:endParaRPr lang="zh-CN" altLang="en-US"/>
          </a:p>
          <a:p>
            <a:r>
              <a:rPr lang="zh-CN" altLang="en-US"/>
              <a:t>    第</a:t>
            </a:r>
            <a:r>
              <a:rPr lang="zh-CN" altLang="en-US">
                <a:sym typeface="+mn-ea"/>
              </a:rPr>
              <a:t>二</a:t>
            </a:r>
            <a:r>
              <a:rPr lang="zh-CN" altLang="en-US"/>
              <a:t>、具体到IOC框架产品(比如：Spring)来讲，需要进行大量的配制工作，比较繁琐，对于一些小的项目而言，客观上也可能加大一些工作成本。</a:t>
            </a:r>
            <a:endParaRPr lang="zh-CN" altLang="en-US"/>
          </a:p>
          <a:p>
            <a:endParaRPr lang="zh-CN" altLang="en-US"/>
          </a:p>
          <a:p>
            <a:r>
              <a:rPr lang="zh-CN" altLang="en-US"/>
              <a:t>    第</a:t>
            </a:r>
            <a:r>
              <a:rPr lang="zh-CN" altLang="en-US">
                <a:sym typeface="+mn-ea"/>
              </a:rPr>
              <a:t>三</a:t>
            </a:r>
            <a:r>
              <a:rPr lang="zh-CN" altLang="en-US"/>
              <a:t>、IOC框架产品本身的成熟度需要进行评估，如果引入一个不成熟的IOC框架产品，那么会影响到整个项目，所以这也是一个隐性的风险。</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plus(in)">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6363" y="158902"/>
            <a:ext cx="11919273" cy="6540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4603220" y="241300"/>
            <a:ext cx="2985560" cy="460375"/>
          </a:xfrm>
          <a:prstGeom prst="rect">
            <a:avLst/>
          </a:prstGeom>
          <a:noFill/>
        </p:spPr>
        <p:txBody>
          <a:bodyPr vert="horz" wrap="square" rtlCol="0">
            <a:spAutoFit/>
          </a:bodyPr>
          <a:lstStyle/>
          <a:p>
            <a:pPr algn="ctr"/>
            <a:r>
              <a:rPr lang="zh-CN" altLang="en-US" sz="2400">
                <a:solidFill>
                  <a:srgbClr val="6FB99B"/>
                </a:solidFill>
                <a:latin typeface="汉仪书宋二简" panose="02010609000101010101" pitchFamily="49" charset="-122"/>
                <a:ea typeface="汉仪书宋二简" panose="02010609000101010101" pitchFamily="49" charset="-122"/>
              </a:rPr>
              <a:t>什么是</a:t>
            </a:r>
            <a:r>
              <a:rPr lang="en-US" altLang="zh-CN" sz="2400">
                <a:solidFill>
                  <a:srgbClr val="6FB99B"/>
                </a:solidFill>
                <a:latin typeface="汉仪书宋二简" panose="02010609000101010101" pitchFamily="49" charset="-122"/>
                <a:ea typeface="汉仪书宋二简" panose="02010609000101010101" pitchFamily="49" charset="-122"/>
              </a:rPr>
              <a:t>IOC</a:t>
            </a:r>
            <a:endParaRPr lang="en-US" altLang="zh-CN" sz="2400">
              <a:solidFill>
                <a:srgbClr val="6FB99B"/>
              </a:solidFill>
              <a:latin typeface="汉仪书宋二简" panose="02010609000101010101" pitchFamily="49" charset="-122"/>
              <a:ea typeface="汉仪书宋二简" panose="02010609000101010101" pitchFamily="49" charset="-122"/>
            </a:endParaRPr>
          </a:p>
        </p:txBody>
      </p:sp>
      <p:sp>
        <p:nvSpPr>
          <p:cNvPr id="6" name="椭圆 5"/>
          <p:cNvSpPr/>
          <p:nvPr/>
        </p:nvSpPr>
        <p:spPr>
          <a:xfrm>
            <a:off x="5954162" y="1900451"/>
            <a:ext cx="1113006" cy="1113006"/>
          </a:xfrm>
          <a:prstGeom prst="ellipse">
            <a:avLst/>
          </a:prstGeom>
          <a:solidFill>
            <a:srgbClr val="6FB9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137547" y="1900613"/>
            <a:ext cx="4265148" cy="1489075"/>
          </a:xfrm>
          <a:prstGeom prst="rect">
            <a:avLst/>
          </a:prstGeom>
        </p:spPr>
        <p:txBody>
          <a:bodyPr wrap="square">
            <a:spAutoFit/>
          </a:bodyPr>
          <a:lstStyle/>
          <a:p>
            <a:pPr>
              <a:lnSpc>
                <a:spcPct val="130000"/>
              </a:lnSpc>
            </a:pP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rPr>
              <a:t>IOC 是一种设计思想，称之为控制反转。基于这种思想实现对象创建，对象的科学管理以及应用时的解耦(借助DI机制实现)。Spring框架核心就是基于这种机制进行了完美实现</a:t>
            </a:r>
            <a:r>
              <a:rPr lang="zh-CN" altLang="en-US" sz="1400">
                <a:solidFill>
                  <a:schemeClr val="tx1">
                    <a:lumMod val="65000"/>
                    <a:lumOff val="35000"/>
                  </a:schemeClr>
                </a:solidFill>
                <a:latin typeface="微软雅黑 Light" panose="020B0502040204020203" pitchFamily="34" charset="-122"/>
                <a:ea typeface="微软雅黑 Light" panose="020B0502040204020203" pitchFamily="34" charset="-122"/>
              </a:rPr>
              <a:t>。当然现在的一些流行的框架如</a:t>
            </a: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rPr>
              <a:t>Dubbo</a:t>
            </a:r>
            <a:r>
              <a:rPr lang="zh-CN" altLang="en-US" sz="1400">
                <a:solidFill>
                  <a:schemeClr val="tx1">
                    <a:lumMod val="65000"/>
                    <a:lumOff val="35000"/>
                  </a:schemeClr>
                </a:solidFill>
                <a:latin typeface="微软雅黑 Light" panose="020B0502040204020203" pitchFamily="34" charset="-122"/>
                <a:ea typeface="微软雅黑 Light" panose="020B0502040204020203" pitchFamily="34" charset="-122"/>
              </a:rPr>
              <a:t>也有</a:t>
            </a: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rPr>
              <a:t>IOC</a:t>
            </a:r>
            <a:r>
              <a:rPr lang="zh-CN" altLang="en-US" sz="1400">
                <a:solidFill>
                  <a:schemeClr val="tx1">
                    <a:lumMod val="65000"/>
                    <a:lumOff val="35000"/>
                  </a:schemeClr>
                </a:solidFill>
                <a:latin typeface="微软雅黑 Light" panose="020B0502040204020203" pitchFamily="34" charset="-122"/>
                <a:ea typeface="微软雅黑 Light" panose="020B0502040204020203" pitchFamily="34" charset="-122"/>
              </a:rPr>
              <a:t>思想的身影</a:t>
            </a:r>
            <a:endParaRPr lang="zh-CN" altLang="en-US" sz="140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sp>
        <p:nvSpPr>
          <p:cNvPr id="10" name="矩形 9"/>
          <p:cNvSpPr/>
          <p:nvPr/>
        </p:nvSpPr>
        <p:spPr>
          <a:xfrm>
            <a:off x="7237242" y="3886718"/>
            <a:ext cx="4265148" cy="929640"/>
          </a:xfrm>
          <a:prstGeom prst="rect">
            <a:avLst/>
          </a:prstGeom>
        </p:spPr>
        <p:txBody>
          <a:bodyPr wrap="square">
            <a:spAutoFit/>
          </a:bodyPr>
          <a:lstStyle/>
          <a:p>
            <a:pPr>
              <a:lnSpc>
                <a:spcPct val="130000"/>
              </a:lnSpc>
            </a:pP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rPr>
              <a:t>所谓的控制反转，就是指将对象的创建，对象的存储(map)，对象的管理(依赖查找,依赖注入)交给了spring容器</a:t>
            </a:r>
            <a:endPar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sp>
        <p:nvSpPr>
          <p:cNvPr id="11" name="椭圆 10"/>
          <p:cNvSpPr/>
          <p:nvPr/>
        </p:nvSpPr>
        <p:spPr>
          <a:xfrm>
            <a:off x="5954162" y="3794569"/>
            <a:ext cx="1113006" cy="1113006"/>
          </a:xfrm>
          <a:prstGeom prst="ellipse">
            <a:avLst/>
          </a:prstGeom>
          <a:solidFill>
            <a:srgbClr val="8DC8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stats_150561"/>
          <p:cNvSpPr>
            <a:spLocks noChangeAspect="1"/>
          </p:cNvSpPr>
          <p:nvPr/>
        </p:nvSpPr>
        <p:spPr bwMode="auto">
          <a:xfrm>
            <a:off x="6294358" y="2188019"/>
            <a:ext cx="414833" cy="537869"/>
          </a:xfrm>
          <a:custGeom>
            <a:avLst/>
            <a:gdLst>
              <a:gd name="connsiteX0" fmla="*/ 258685 w 463474"/>
              <a:gd name="connsiteY0" fmla="*/ 467637 h 600935"/>
              <a:gd name="connsiteX1" fmla="*/ 345002 w 463474"/>
              <a:gd name="connsiteY1" fmla="*/ 467637 h 600935"/>
              <a:gd name="connsiteX2" fmla="*/ 345002 w 463474"/>
              <a:gd name="connsiteY2" fmla="*/ 501085 h 600935"/>
              <a:gd name="connsiteX3" fmla="*/ 258685 w 463474"/>
              <a:gd name="connsiteY3" fmla="*/ 501085 h 600935"/>
              <a:gd name="connsiteX4" fmla="*/ 258685 w 463474"/>
              <a:gd name="connsiteY4" fmla="*/ 467637 h 600935"/>
              <a:gd name="connsiteX5" fmla="*/ 98427 w 463474"/>
              <a:gd name="connsiteY5" fmla="*/ 380841 h 600935"/>
              <a:gd name="connsiteX6" fmla="*/ 345006 w 463474"/>
              <a:gd name="connsiteY6" fmla="*/ 380841 h 600935"/>
              <a:gd name="connsiteX7" fmla="*/ 345006 w 463474"/>
              <a:gd name="connsiteY7" fmla="*/ 414148 h 600935"/>
              <a:gd name="connsiteX8" fmla="*/ 98427 w 463474"/>
              <a:gd name="connsiteY8" fmla="*/ 414148 h 600935"/>
              <a:gd name="connsiteX9" fmla="*/ 98427 w 463474"/>
              <a:gd name="connsiteY9" fmla="*/ 380841 h 600935"/>
              <a:gd name="connsiteX10" fmla="*/ 98427 w 463474"/>
              <a:gd name="connsiteY10" fmla="*/ 321002 h 600935"/>
              <a:gd name="connsiteX11" fmla="*/ 345006 w 463474"/>
              <a:gd name="connsiteY11" fmla="*/ 321002 h 600935"/>
              <a:gd name="connsiteX12" fmla="*/ 345006 w 463474"/>
              <a:gd name="connsiteY12" fmla="*/ 354309 h 600935"/>
              <a:gd name="connsiteX13" fmla="*/ 98427 w 463474"/>
              <a:gd name="connsiteY13" fmla="*/ 354309 h 600935"/>
              <a:gd name="connsiteX14" fmla="*/ 98427 w 463474"/>
              <a:gd name="connsiteY14" fmla="*/ 321002 h 600935"/>
              <a:gd name="connsiteX15" fmla="*/ 98427 w 463474"/>
              <a:gd name="connsiteY15" fmla="*/ 267161 h 600935"/>
              <a:gd name="connsiteX16" fmla="*/ 345006 w 463474"/>
              <a:gd name="connsiteY16" fmla="*/ 267161 h 600935"/>
              <a:gd name="connsiteX17" fmla="*/ 345006 w 463474"/>
              <a:gd name="connsiteY17" fmla="*/ 300468 h 600935"/>
              <a:gd name="connsiteX18" fmla="*/ 98427 w 463474"/>
              <a:gd name="connsiteY18" fmla="*/ 300468 h 600935"/>
              <a:gd name="connsiteX19" fmla="*/ 98427 w 463474"/>
              <a:gd name="connsiteY19" fmla="*/ 267161 h 600935"/>
              <a:gd name="connsiteX20" fmla="*/ 102892 w 463474"/>
              <a:gd name="connsiteY20" fmla="*/ 181353 h 600935"/>
              <a:gd name="connsiteX21" fmla="*/ 189389 w 463474"/>
              <a:gd name="connsiteY21" fmla="*/ 181353 h 600935"/>
              <a:gd name="connsiteX22" fmla="*/ 189389 w 463474"/>
              <a:gd name="connsiteY22" fmla="*/ 214872 h 600935"/>
              <a:gd name="connsiteX23" fmla="*/ 102892 w 463474"/>
              <a:gd name="connsiteY23" fmla="*/ 214872 h 600935"/>
              <a:gd name="connsiteX24" fmla="*/ 102892 w 463474"/>
              <a:gd name="connsiteY24" fmla="*/ 181353 h 600935"/>
              <a:gd name="connsiteX25" fmla="*/ 102892 w 463474"/>
              <a:gd name="connsiteY25" fmla="*/ 127512 h 600935"/>
              <a:gd name="connsiteX26" fmla="*/ 189389 w 463474"/>
              <a:gd name="connsiteY26" fmla="*/ 127512 h 600935"/>
              <a:gd name="connsiteX27" fmla="*/ 189389 w 463474"/>
              <a:gd name="connsiteY27" fmla="*/ 160819 h 600935"/>
              <a:gd name="connsiteX28" fmla="*/ 102892 w 463474"/>
              <a:gd name="connsiteY28" fmla="*/ 160819 h 600935"/>
              <a:gd name="connsiteX29" fmla="*/ 102892 w 463474"/>
              <a:gd name="connsiteY29" fmla="*/ 127512 h 600935"/>
              <a:gd name="connsiteX30" fmla="*/ 40068 w 463474"/>
              <a:gd name="connsiteY30" fmla="*/ 40011 h 600935"/>
              <a:gd name="connsiteX31" fmla="*/ 40068 w 463474"/>
              <a:gd name="connsiteY31" fmla="*/ 560924 h 600935"/>
              <a:gd name="connsiteX32" fmla="*/ 423407 w 463474"/>
              <a:gd name="connsiteY32" fmla="*/ 560924 h 600935"/>
              <a:gd name="connsiteX33" fmla="*/ 423407 w 463474"/>
              <a:gd name="connsiteY33" fmla="*/ 103490 h 600935"/>
              <a:gd name="connsiteX34" fmla="*/ 356756 w 463474"/>
              <a:gd name="connsiteY34" fmla="*/ 103490 h 600935"/>
              <a:gd name="connsiteX35" fmla="*/ 356756 w 463474"/>
              <a:gd name="connsiteY35" fmla="*/ 40011 h 600935"/>
              <a:gd name="connsiteX36" fmla="*/ 0 w 463474"/>
              <a:gd name="connsiteY36" fmla="*/ 0 h 600935"/>
              <a:gd name="connsiteX37" fmla="*/ 377367 w 463474"/>
              <a:gd name="connsiteY37" fmla="*/ 0 h 600935"/>
              <a:gd name="connsiteX38" fmla="*/ 463474 w 463474"/>
              <a:gd name="connsiteY38" fmla="*/ 83292 h 600935"/>
              <a:gd name="connsiteX39" fmla="*/ 463474 w 463474"/>
              <a:gd name="connsiteY39" fmla="*/ 600935 h 600935"/>
              <a:gd name="connsiteX40" fmla="*/ 0 w 463474"/>
              <a:gd name="connsiteY40" fmla="*/ 600935 h 60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63474" h="600935">
                <a:moveTo>
                  <a:pt x="258685" y="467637"/>
                </a:moveTo>
                <a:lnTo>
                  <a:pt x="345002" y="467637"/>
                </a:lnTo>
                <a:cubicBezTo>
                  <a:pt x="365811" y="467637"/>
                  <a:pt x="365811" y="501085"/>
                  <a:pt x="345002" y="501085"/>
                </a:cubicBezTo>
                <a:lnTo>
                  <a:pt x="258685" y="501085"/>
                </a:lnTo>
                <a:cubicBezTo>
                  <a:pt x="237876" y="501085"/>
                  <a:pt x="237876" y="467637"/>
                  <a:pt x="258685" y="467637"/>
                </a:cubicBezTo>
                <a:close/>
                <a:moveTo>
                  <a:pt x="98427" y="380841"/>
                </a:moveTo>
                <a:lnTo>
                  <a:pt x="345006" y="380841"/>
                </a:lnTo>
                <a:cubicBezTo>
                  <a:pt x="365811" y="380841"/>
                  <a:pt x="365811" y="414148"/>
                  <a:pt x="345006" y="414148"/>
                </a:cubicBezTo>
                <a:lnTo>
                  <a:pt x="98427" y="414148"/>
                </a:lnTo>
                <a:cubicBezTo>
                  <a:pt x="77622" y="414148"/>
                  <a:pt x="77622" y="380841"/>
                  <a:pt x="98427" y="380841"/>
                </a:cubicBezTo>
                <a:close/>
                <a:moveTo>
                  <a:pt x="98427" y="321002"/>
                </a:moveTo>
                <a:lnTo>
                  <a:pt x="345006" y="321002"/>
                </a:lnTo>
                <a:cubicBezTo>
                  <a:pt x="365811" y="321002"/>
                  <a:pt x="365811" y="354309"/>
                  <a:pt x="345006" y="354309"/>
                </a:cubicBezTo>
                <a:lnTo>
                  <a:pt x="98427" y="354309"/>
                </a:lnTo>
                <a:cubicBezTo>
                  <a:pt x="77622" y="354309"/>
                  <a:pt x="77622" y="321002"/>
                  <a:pt x="98427" y="321002"/>
                </a:cubicBezTo>
                <a:close/>
                <a:moveTo>
                  <a:pt x="98427" y="267161"/>
                </a:moveTo>
                <a:lnTo>
                  <a:pt x="345006" y="267161"/>
                </a:lnTo>
                <a:cubicBezTo>
                  <a:pt x="365811" y="267161"/>
                  <a:pt x="365811" y="300468"/>
                  <a:pt x="345006" y="300468"/>
                </a:cubicBezTo>
                <a:lnTo>
                  <a:pt x="98427" y="300468"/>
                </a:lnTo>
                <a:cubicBezTo>
                  <a:pt x="77622" y="300468"/>
                  <a:pt x="77622" y="267161"/>
                  <a:pt x="98427" y="267161"/>
                </a:cubicBezTo>
                <a:close/>
                <a:moveTo>
                  <a:pt x="102892" y="181353"/>
                </a:moveTo>
                <a:lnTo>
                  <a:pt x="189389" y="181353"/>
                </a:lnTo>
                <a:cubicBezTo>
                  <a:pt x="210002" y="181353"/>
                  <a:pt x="210002" y="214872"/>
                  <a:pt x="189389" y="214872"/>
                </a:cubicBezTo>
                <a:lnTo>
                  <a:pt x="102892" y="214872"/>
                </a:lnTo>
                <a:cubicBezTo>
                  <a:pt x="82279" y="214872"/>
                  <a:pt x="82279" y="181353"/>
                  <a:pt x="102892" y="181353"/>
                </a:cubicBezTo>
                <a:close/>
                <a:moveTo>
                  <a:pt x="102892" y="127512"/>
                </a:moveTo>
                <a:lnTo>
                  <a:pt x="189389" y="127512"/>
                </a:lnTo>
                <a:cubicBezTo>
                  <a:pt x="210002" y="127512"/>
                  <a:pt x="210002" y="160819"/>
                  <a:pt x="189389" y="160819"/>
                </a:cubicBezTo>
                <a:lnTo>
                  <a:pt x="102892" y="160819"/>
                </a:lnTo>
                <a:cubicBezTo>
                  <a:pt x="82279" y="160819"/>
                  <a:pt x="82279" y="127512"/>
                  <a:pt x="102892" y="127512"/>
                </a:cubicBezTo>
                <a:close/>
                <a:moveTo>
                  <a:pt x="40068" y="40011"/>
                </a:moveTo>
                <a:lnTo>
                  <a:pt x="40068" y="560924"/>
                </a:lnTo>
                <a:lnTo>
                  <a:pt x="423407" y="560924"/>
                </a:lnTo>
                <a:lnTo>
                  <a:pt x="423407" y="103490"/>
                </a:lnTo>
                <a:lnTo>
                  <a:pt x="356756" y="103490"/>
                </a:lnTo>
                <a:lnTo>
                  <a:pt x="356756" y="40011"/>
                </a:lnTo>
                <a:close/>
                <a:moveTo>
                  <a:pt x="0" y="0"/>
                </a:moveTo>
                <a:lnTo>
                  <a:pt x="377367" y="0"/>
                </a:lnTo>
                <a:lnTo>
                  <a:pt x="463474" y="83292"/>
                </a:lnTo>
                <a:lnTo>
                  <a:pt x="463474" y="600935"/>
                </a:lnTo>
                <a:lnTo>
                  <a:pt x="0" y="600935"/>
                </a:lnTo>
                <a:close/>
              </a:path>
            </a:pathLst>
          </a:custGeom>
          <a:solidFill>
            <a:schemeClr val="bg1"/>
          </a:solidFill>
          <a:ln>
            <a:noFill/>
          </a:ln>
        </p:spPr>
        <p:txBody>
          <a:bodyPr/>
          <a:lstStyle/>
          <a:p>
            <a:endParaRPr lang="zh-CN" altLang="en-US"/>
          </a:p>
        </p:txBody>
      </p:sp>
      <p:grpSp>
        <p:nvGrpSpPr>
          <p:cNvPr id="13" name="组合 12"/>
          <p:cNvGrpSpPr/>
          <p:nvPr/>
        </p:nvGrpSpPr>
        <p:grpSpPr>
          <a:xfrm>
            <a:off x="6294056" y="4072282"/>
            <a:ext cx="433218" cy="557581"/>
            <a:chOff x="6534810" y="1248123"/>
            <a:chExt cx="426510" cy="548947"/>
          </a:xfrm>
          <a:solidFill>
            <a:schemeClr val="bg1"/>
          </a:solidFill>
        </p:grpSpPr>
        <p:sp>
          <p:nvSpPr>
            <p:cNvPr id="14" name="Freeform 250"/>
            <p:cNvSpPr>
              <a:spLocks noEditPoints="1"/>
            </p:cNvSpPr>
            <p:nvPr/>
          </p:nvSpPr>
          <p:spPr bwMode="auto">
            <a:xfrm>
              <a:off x="6534810" y="1248123"/>
              <a:ext cx="426510" cy="548947"/>
            </a:xfrm>
            <a:custGeom>
              <a:avLst/>
              <a:gdLst>
                <a:gd name="T0" fmla="*/ 166 w 202"/>
                <a:gd name="T1" fmla="*/ 0 h 260"/>
                <a:gd name="T2" fmla="*/ 36 w 202"/>
                <a:gd name="T3" fmla="*/ 0 h 260"/>
                <a:gd name="T4" fmla="*/ 0 w 202"/>
                <a:gd name="T5" fmla="*/ 36 h 260"/>
                <a:gd name="T6" fmla="*/ 0 w 202"/>
                <a:gd name="T7" fmla="*/ 224 h 260"/>
                <a:gd name="T8" fmla="*/ 36 w 202"/>
                <a:gd name="T9" fmla="*/ 260 h 260"/>
                <a:gd name="T10" fmla="*/ 166 w 202"/>
                <a:gd name="T11" fmla="*/ 260 h 260"/>
                <a:gd name="T12" fmla="*/ 202 w 202"/>
                <a:gd name="T13" fmla="*/ 224 h 260"/>
                <a:gd name="T14" fmla="*/ 202 w 202"/>
                <a:gd name="T15" fmla="*/ 36 h 260"/>
                <a:gd name="T16" fmla="*/ 166 w 202"/>
                <a:gd name="T17" fmla="*/ 0 h 260"/>
                <a:gd name="T18" fmla="*/ 181 w 202"/>
                <a:gd name="T19" fmla="*/ 224 h 260"/>
                <a:gd name="T20" fmla="*/ 166 w 202"/>
                <a:gd name="T21" fmla="*/ 239 h 260"/>
                <a:gd name="T22" fmla="*/ 36 w 202"/>
                <a:gd name="T23" fmla="*/ 239 h 260"/>
                <a:gd name="T24" fmla="*/ 21 w 202"/>
                <a:gd name="T25" fmla="*/ 224 h 260"/>
                <a:gd name="T26" fmla="*/ 21 w 202"/>
                <a:gd name="T27" fmla="*/ 36 h 260"/>
                <a:gd name="T28" fmla="*/ 36 w 202"/>
                <a:gd name="T29" fmla="*/ 22 h 260"/>
                <a:gd name="T30" fmla="*/ 166 w 202"/>
                <a:gd name="T31" fmla="*/ 22 h 260"/>
                <a:gd name="T32" fmla="*/ 181 w 202"/>
                <a:gd name="T33" fmla="*/ 36 h 260"/>
                <a:gd name="T34" fmla="*/ 181 w 202"/>
                <a:gd name="T35" fmla="*/ 224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2" h="260">
                  <a:moveTo>
                    <a:pt x="166" y="0"/>
                  </a:moveTo>
                  <a:cubicBezTo>
                    <a:pt x="36" y="0"/>
                    <a:pt x="36" y="0"/>
                    <a:pt x="36" y="0"/>
                  </a:cubicBezTo>
                  <a:cubicBezTo>
                    <a:pt x="16" y="0"/>
                    <a:pt x="0" y="16"/>
                    <a:pt x="0" y="36"/>
                  </a:cubicBezTo>
                  <a:cubicBezTo>
                    <a:pt x="0" y="224"/>
                    <a:pt x="0" y="224"/>
                    <a:pt x="0" y="224"/>
                  </a:cubicBezTo>
                  <a:cubicBezTo>
                    <a:pt x="0" y="244"/>
                    <a:pt x="16" y="260"/>
                    <a:pt x="36" y="260"/>
                  </a:cubicBezTo>
                  <a:cubicBezTo>
                    <a:pt x="166" y="260"/>
                    <a:pt x="166" y="260"/>
                    <a:pt x="166" y="260"/>
                  </a:cubicBezTo>
                  <a:cubicBezTo>
                    <a:pt x="186" y="260"/>
                    <a:pt x="202" y="244"/>
                    <a:pt x="202" y="224"/>
                  </a:cubicBezTo>
                  <a:cubicBezTo>
                    <a:pt x="202" y="36"/>
                    <a:pt x="202" y="36"/>
                    <a:pt x="202" y="36"/>
                  </a:cubicBezTo>
                  <a:cubicBezTo>
                    <a:pt x="202" y="16"/>
                    <a:pt x="186" y="0"/>
                    <a:pt x="166" y="0"/>
                  </a:cubicBezTo>
                  <a:close/>
                  <a:moveTo>
                    <a:pt x="181" y="224"/>
                  </a:moveTo>
                  <a:cubicBezTo>
                    <a:pt x="181" y="232"/>
                    <a:pt x="174" y="239"/>
                    <a:pt x="166" y="239"/>
                  </a:cubicBezTo>
                  <a:cubicBezTo>
                    <a:pt x="36" y="239"/>
                    <a:pt x="36" y="239"/>
                    <a:pt x="36" y="239"/>
                  </a:cubicBezTo>
                  <a:cubicBezTo>
                    <a:pt x="28" y="239"/>
                    <a:pt x="21" y="232"/>
                    <a:pt x="21" y="224"/>
                  </a:cubicBezTo>
                  <a:cubicBezTo>
                    <a:pt x="21" y="36"/>
                    <a:pt x="21" y="36"/>
                    <a:pt x="21" y="36"/>
                  </a:cubicBezTo>
                  <a:cubicBezTo>
                    <a:pt x="21" y="28"/>
                    <a:pt x="28" y="22"/>
                    <a:pt x="36" y="22"/>
                  </a:cubicBezTo>
                  <a:cubicBezTo>
                    <a:pt x="166" y="22"/>
                    <a:pt x="166" y="22"/>
                    <a:pt x="166" y="22"/>
                  </a:cubicBezTo>
                  <a:cubicBezTo>
                    <a:pt x="174" y="22"/>
                    <a:pt x="181" y="28"/>
                    <a:pt x="181" y="36"/>
                  </a:cubicBezTo>
                  <a:lnTo>
                    <a:pt x="181" y="224"/>
                  </a:ln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mn-cs"/>
              </a:endParaRPr>
            </a:p>
          </p:txBody>
        </p:sp>
        <p:sp>
          <p:nvSpPr>
            <p:cNvPr id="16" name="Rectangle 251"/>
            <p:cNvSpPr>
              <a:spLocks noChangeArrowheads="1"/>
            </p:cNvSpPr>
            <p:nvPr/>
          </p:nvSpPr>
          <p:spPr bwMode="auto">
            <a:xfrm>
              <a:off x="6624956" y="1385360"/>
              <a:ext cx="244874" cy="30946"/>
            </a:xfrm>
            <a:prstGeom prst="rect">
              <a:avLst/>
            </a:pr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mn-cs"/>
              </a:endParaRPr>
            </a:p>
          </p:txBody>
        </p:sp>
        <p:sp>
          <p:nvSpPr>
            <p:cNvPr id="17" name="Rectangle 252"/>
            <p:cNvSpPr>
              <a:spLocks noChangeArrowheads="1"/>
            </p:cNvSpPr>
            <p:nvPr/>
          </p:nvSpPr>
          <p:spPr bwMode="auto">
            <a:xfrm>
              <a:off x="6624956" y="1460706"/>
              <a:ext cx="244874" cy="32291"/>
            </a:xfrm>
            <a:prstGeom prst="rect">
              <a:avLst/>
            </a:pr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mn-cs"/>
              </a:endParaRPr>
            </a:p>
          </p:txBody>
        </p:sp>
        <p:sp>
          <p:nvSpPr>
            <p:cNvPr id="18" name="Rectangle 253"/>
            <p:cNvSpPr>
              <a:spLocks noChangeArrowheads="1"/>
            </p:cNvSpPr>
            <p:nvPr/>
          </p:nvSpPr>
          <p:spPr bwMode="auto">
            <a:xfrm>
              <a:off x="6624956" y="1537397"/>
              <a:ext cx="244874" cy="32291"/>
            </a:xfrm>
            <a:prstGeom prst="rect">
              <a:avLst/>
            </a:pr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mn-cs"/>
              </a:endParaRPr>
            </a:p>
          </p:txBody>
        </p:sp>
        <p:sp>
          <p:nvSpPr>
            <p:cNvPr id="19" name="Rectangle 254"/>
            <p:cNvSpPr>
              <a:spLocks noChangeArrowheads="1"/>
            </p:cNvSpPr>
            <p:nvPr/>
          </p:nvSpPr>
          <p:spPr bwMode="auto">
            <a:xfrm>
              <a:off x="6624956" y="1615434"/>
              <a:ext cx="244874" cy="29600"/>
            </a:xfrm>
            <a:prstGeom prst="rect">
              <a:avLst/>
            </a:pr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mn-cs"/>
              </a:endParaRPr>
            </a:p>
          </p:txBody>
        </p:sp>
      </p:grpSp>
      <p:pic>
        <p:nvPicPr>
          <p:cNvPr id="5" name="图片 4" descr="download"/>
          <p:cNvPicPr>
            <a:picLocks noChangeAspect="1"/>
          </p:cNvPicPr>
          <p:nvPr/>
        </p:nvPicPr>
        <p:blipFill>
          <a:blip r:embed="rId1"/>
          <a:stretch>
            <a:fillRect/>
          </a:stretch>
        </p:blipFill>
        <p:spPr>
          <a:xfrm>
            <a:off x="375285" y="2188210"/>
            <a:ext cx="5076825" cy="2857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4"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 to="" calcmode="lin" valueType="num">
                                      <p:cBhvr>
                                        <p:cTn id="17" dur="1" fill="hold"/>
                                        <p:tgtEl>
                                          <p:spTgt spid="11"/>
                                        </p:tgtEl>
                                      </p:cBhvr>
                                    </p:anim>
                                  </p:childTnLst>
                                </p:cTn>
                              </p:par>
                              <p:par>
                                <p:cTn id="18" presetID="24"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 to="" calcmode="lin" valueType="num">
                                      <p:cBhvr>
                                        <p:cTn id="20" dur="1" fill="hold"/>
                                        <p:tgtEl>
                                          <p:spTgt spid="10"/>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P spid="11" grpId="0" animBg="1"/>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6363" y="158902"/>
            <a:ext cx="11919273" cy="6540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4603220" y="241300"/>
            <a:ext cx="2985560" cy="460375"/>
          </a:xfrm>
          <a:prstGeom prst="rect">
            <a:avLst/>
          </a:prstGeom>
          <a:noFill/>
        </p:spPr>
        <p:txBody>
          <a:bodyPr vert="horz" wrap="square" rtlCol="0">
            <a:spAutoFit/>
          </a:bodyPr>
          <a:lstStyle/>
          <a:p>
            <a:pPr algn="ctr"/>
            <a:r>
              <a:rPr lang="zh-CN" altLang="en-US" sz="2400">
                <a:solidFill>
                  <a:srgbClr val="6FB99B"/>
                </a:solidFill>
                <a:latin typeface="汉仪书宋二简" panose="02010609000101010101" pitchFamily="49" charset="-122"/>
                <a:ea typeface="汉仪书宋二简" panose="02010609000101010101" pitchFamily="49" charset="-122"/>
              </a:rPr>
              <a:t>什么是耦合</a:t>
            </a:r>
            <a:endParaRPr lang="zh-CN" altLang="en-US" sz="2400">
              <a:solidFill>
                <a:srgbClr val="6FB99B"/>
              </a:solidFill>
              <a:latin typeface="汉仪书宋二简" panose="02010609000101010101" pitchFamily="49" charset="-122"/>
              <a:ea typeface="汉仪书宋二简" panose="02010609000101010101" pitchFamily="49" charset="-122"/>
            </a:endParaRPr>
          </a:p>
        </p:txBody>
      </p:sp>
      <p:sp>
        <p:nvSpPr>
          <p:cNvPr id="6" name="矩形 5"/>
          <p:cNvSpPr/>
          <p:nvPr/>
        </p:nvSpPr>
        <p:spPr>
          <a:xfrm>
            <a:off x="5991860" y="1156335"/>
            <a:ext cx="4685030" cy="4545330"/>
          </a:xfrm>
          <a:prstGeom prst="rect">
            <a:avLst/>
          </a:prstGeom>
          <a:noFill/>
          <a:ln w="31750">
            <a:solidFill>
              <a:srgbClr val="8DC8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154634" y="5247293"/>
            <a:ext cx="1074420" cy="289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361465" y="2535173"/>
            <a:ext cx="660758" cy="400110"/>
          </a:xfrm>
          <a:prstGeom prst="rect">
            <a:avLst/>
          </a:prstGeom>
          <a:noFill/>
        </p:spPr>
        <p:txBody>
          <a:bodyPr wrap="none" rtlCol="0">
            <a:spAutoFit/>
          </a:bodyPr>
          <a:lstStyle/>
          <a:p>
            <a:r>
              <a:rPr lang="en-US" altLang="zh-CN" sz="2000">
                <a:solidFill>
                  <a:schemeClr val="bg1"/>
                </a:solidFill>
                <a:latin typeface="华文中宋" panose="02010600040101010101" pitchFamily="2" charset="-122"/>
                <a:ea typeface="华文中宋" panose="02010600040101010101" pitchFamily="2" charset="-122"/>
              </a:rPr>
              <a:t>$39</a:t>
            </a:r>
            <a:endParaRPr lang="zh-CN" altLang="en-US" sz="2000">
              <a:solidFill>
                <a:schemeClr val="bg1"/>
              </a:solidFill>
              <a:latin typeface="华文中宋" panose="02010600040101010101" pitchFamily="2" charset="-122"/>
              <a:ea typeface="华文中宋" panose="02010600040101010101" pitchFamily="2" charset="-122"/>
            </a:endParaRPr>
          </a:p>
        </p:txBody>
      </p:sp>
      <p:sp>
        <p:nvSpPr>
          <p:cNvPr id="32" name="文本框 31"/>
          <p:cNvSpPr txBox="1"/>
          <p:nvPr/>
        </p:nvSpPr>
        <p:spPr>
          <a:xfrm>
            <a:off x="923811" y="2171307"/>
            <a:ext cx="1536069" cy="329193"/>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dist"/>
            <a:r>
              <a:rPr lang="zh-CN" altLang="en-US" sz="1400" b="0">
                <a:solidFill>
                  <a:schemeClr val="bg1"/>
                </a:solidFill>
                <a:latin typeface="汉仪书宋二简" panose="02010609000101010101" pitchFamily="49" charset="-122"/>
                <a:ea typeface="汉仪书宋二简" panose="02010609000101010101" pitchFamily="49" charset="-122"/>
              </a:rPr>
              <a:t>点击添加文本</a:t>
            </a:r>
            <a:endParaRPr lang="zh-CN" altLang="en-US" sz="1400" b="0" dirty="0">
              <a:solidFill>
                <a:schemeClr val="bg1"/>
              </a:solidFill>
              <a:latin typeface="汉仪书宋二简" panose="02010609000101010101" pitchFamily="49" charset="-122"/>
              <a:ea typeface="汉仪书宋二简" panose="02010609000101010101" pitchFamily="49" charset="-122"/>
            </a:endParaRPr>
          </a:p>
        </p:txBody>
      </p:sp>
      <p:pic>
        <p:nvPicPr>
          <p:cNvPr id="5" name="图片 4" descr="30130748-488045b61d354b019a088b9cb7fc2d73"/>
          <p:cNvPicPr>
            <a:picLocks noChangeAspect="1"/>
          </p:cNvPicPr>
          <p:nvPr/>
        </p:nvPicPr>
        <p:blipFill>
          <a:blip r:embed="rId1"/>
          <a:stretch>
            <a:fillRect/>
          </a:stretch>
        </p:blipFill>
        <p:spPr>
          <a:xfrm>
            <a:off x="249555" y="1313180"/>
            <a:ext cx="4865370" cy="2842895"/>
          </a:xfrm>
          <a:prstGeom prst="rect">
            <a:avLst/>
          </a:prstGeom>
        </p:spPr>
      </p:pic>
      <p:sp>
        <p:nvSpPr>
          <p:cNvPr id="7" name="文本框 6"/>
          <p:cNvSpPr txBox="1"/>
          <p:nvPr/>
        </p:nvSpPr>
        <p:spPr>
          <a:xfrm>
            <a:off x="6153785" y="1313180"/>
            <a:ext cx="4361815" cy="4492625"/>
          </a:xfrm>
          <a:prstGeom prst="rect">
            <a:avLst/>
          </a:prstGeom>
          <a:noFill/>
        </p:spPr>
        <p:txBody>
          <a:bodyPr wrap="square" rtlCol="0">
            <a:spAutoFit/>
          </a:bodyPr>
          <a:p>
            <a:pPr algn="ctr">
              <a:lnSpc>
                <a:spcPct val="130000"/>
              </a:lnSpc>
            </a:pPr>
            <a:r>
              <a:rPr lang="en-US" altLang="zh-CN" sz="2000">
                <a:solidFill>
                  <a:schemeClr val="tx1">
                    <a:lumMod val="50000"/>
                    <a:lumOff val="50000"/>
                  </a:schemeClr>
                </a:solidFill>
                <a:latin typeface="方正大黑体_GBK" panose="02010600010101010101" charset="-122"/>
                <a:ea typeface="方正大黑体_GBK" panose="02010600010101010101" charset="-122"/>
                <a:cs typeface="方正大黑体_GBK" panose="02010600010101010101" charset="-122"/>
              </a:rPr>
              <a:t>如果我们打开机械式手表的后盖，就会看到与上面类似的情形，各个齿轮分别带动时针、分针和秒针顺时针旋转，从而在表盘上产生正确的时间。图1中描述的就是这样的一个齿轮组，它拥有多个独立的齿轮，这些齿轮相互啮合在一起，协同工作，共同完成某项任务。我们可以看到，在这样的齿轮组中，如果有一个齿轮出了问题，就可能会影响到整个齿轮组的正常运转。</a:t>
            </a:r>
            <a:endParaRPr lang="en-US" altLang="zh-CN" sz="2000">
              <a:solidFill>
                <a:schemeClr val="tx1">
                  <a:lumMod val="50000"/>
                  <a:lumOff val="50000"/>
                </a:schemeClr>
              </a:solidFill>
              <a:latin typeface="方正大黑体_GBK" panose="02010600010101010101" charset="-122"/>
              <a:ea typeface="方正大黑体_GBK" panose="02010600010101010101" charset="-122"/>
              <a:cs typeface="方正大黑体_GBK" panose="0201060001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edge">
                                      <p:cBhvr>
                                        <p:cTn id="13" dur="2000"/>
                                        <p:tgtEl>
                                          <p:spTgt spid="6"/>
                                        </p:tgtEl>
                                      </p:cBhvr>
                                    </p:animEffect>
                                  </p:childTnLst>
                                </p:cTn>
                              </p:par>
                              <p:par>
                                <p:cTn id="14" presetID="2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edge">
                                      <p:cBhvr>
                                        <p:cTn id="16"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6363" y="158902"/>
            <a:ext cx="11919273" cy="6540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4603220" y="241300"/>
            <a:ext cx="2985560" cy="460375"/>
          </a:xfrm>
          <a:prstGeom prst="rect">
            <a:avLst/>
          </a:prstGeom>
          <a:noFill/>
        </p:spPr>
        <p:txBody>
          <a:bodyPr vert="horz" wrap="square" rtlCol="0">
            <a:spAutoFit/>
          </a:bodyPr>
          <a:lstStyle/>
          <a:p>
            <a:pPr algn="ctr"/>
            <a:r>
              <a:rPr lang="en-US" altLang="zh-CN" sz="2400">
                <a:solidFill>
                  <a:srgbClr val="6FB99B"/>
                </a:solidFill>
                <a:latin typeface="汉仪书宋二简" panose="02010609000101010101" pitchFamily="49" charset="-122"/>
                <a:ea typeface="汉仪书宋二简" panose="02010609000101010101" pitchFamily="49" charset="-122"/>
              </a:rPr>
              <a:t>IOC</a:t>
            </a:r>
            <a:r>
              <a:rPr lang="zh-CN" altLang="en-US" sz="2400">
                <a:solidFill>
                  <a:srgbClr val="6FB99B"/>
                </a:solidFill>
                <a:latin typeface="汉仪书宋二简" panose="02010609000101010101" pitchFamily="49" charset="-122"/>
                <a:ea typeface="汉仪书宋二简" panose="02010609000101010101" pitchFamily="49" charset="-122"/>
              </a:rPr>
              <a:t>解耦</a:t>
            </a:r>
            <a:endParaRPr lang="zh-CN" altLang="en-US" sz="2400">
              <a:solidFill>
                <a:srgbClr val="6FB99B"/>
              </a:solidFill>
              <a:latin typeface="汉仪书宋二简" panose="02010609000101010101" pitchFamily="49" charset="-122"/>
              <a:ea typeface="汉仪书宋二简" panose="02010609000101010101" pitchFamily="49" charset="-122"/>
            </a:endParaRPr>
          </a:p>
        </p:txBody>
      </p:sp>
      <p:sp>
        <p:nvSpPr>
          <p:cNvPr id="6" name="矩形 5"/>
          <p:cNvSpPr/>
          <p:nvPr/>
        </p:nvSpPr>
        <p:spPr>
          <a:xfrm>
            <a:off x="5991860" y="1156335"/>
            <a:ext cx="4685030" cy="4545330"/>
          </a:xfrm>
          <a:prstGeom prst="rect">
            <a:avLst/>
          </a:prstGeom>
          <a:noFill/>
          <a:ln w="31750">
            <a:solidFill>
              <a:srgbClr val="8DC8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154634" y="5247293"/>
            <a:ext cx="1074420" cy="289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361465" y="2535173"/>
            <a:ext cx="660758" cy="400110"/>
          </a:xfrm>
          <a:prstGeom prst="rect">
            <a:avLst/>
          </a:prstGeom>
          <a:noFill/>
        </p:spPr>
        <p:txBody>
          <a:bodyPr wrap="none" rtlCol="0">
            <a:spAutoFit/>
          </a:bodyPr>
          <a:lstStyle/>
          <a:p>
            <a:r>
              <a:rPr lang="en-US" altLang="zh-CN" sz="2000">
                <a:solidFill>
                  <a:schemeClr val="bg1"/>
                </a:solidFill>
                <a:latin typeface="华文中宋" panose="02010600040101010101" pitchFamily="2" charset="-122"/>
                <a:ea typeface="华文中宋" panose="02010600040101010101" pitchFamily="2" charset="-122"/>
              </a:rPr>
              <a:t>$39</a:t>
            </a:r>
            <a:endParaRPr lang="zh-CN" altLang="en-US" sz="2000">
              <a:solidFill>
                <a:schemeClr val="bg1"/>
              </a:solidFill>
              <a:latin typeface="华文中宋" panose="02010600040101010101" pitchFamily="2" charset="-122"/>
              <a:ea typeface="华文中宋" panose="02010600040101010101" pitchFamily="2" charset="-122"/>
            </a:endParaRPr>
          </a:p>
        </p:txBody>
      </p:sp>
      <p:sp>
        <p:nvSpPr>
          <p:cNvPr id="32" name="文本框 31"/>
          <p:cNvSpPr txBox="1"/>
          <p:nvPr/>
        </p:nvSpPr>
        <p:spPr>
          <a:xfrm>
            <a:off x="923811" y="2171307"/>
            <a:ext cx="1536069" cy="329193"/>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dist"/>
            <a:r>
              <a:rPr lang="zh-CN" altLang="en-US" sz="1400" b="0">
                <a:solidFill>
                  <a:schemeClr val="bg1"/>
                </a:solidFill>
                <a:latin typeface="汉仪书宋二简" panose="02010609000101010101" pitchFamily="49" charset="-122"/>
                <a:ea typeface="汉仪书宋二简" panose="02010609000101010101" pitchFamily="49" charset="-122"/>
              </a:rPr>
              <a:t>点击添加文本</a:t>
            </a:r>
            <a:endParaRPr lang="zh-CN" altLang="en-US" sz="1400" b="0" dirty="0">
              <a:solidFill>
                <a:schemeClr val="bg1"/>
              </a:solidFill>
              <a:latin typeface="汉仪书宋二简" panose="02010609000101010101" pitchFamily="49" charset="-122"/>
              <a:ea typeface="汉仪书宋二简" panose="02010609000101010101" pitchFamily="49" charset="-122"/>
            </a:endParaRPr>
          </a:p>
        </p:txBody>
      </p:sp>
      <p:sp>
        <p:nvSpPr>
          <p:cNvPr id="7" name="文本框 6"/>
          <p:cNvSpPr txBox="1"/>
          <p:nvPr/>
        </p:nvSpPr>
        <p:spPr>
          <a:xfrm>
            <a:off x="6153150" y="1276985"/>
            <a:ext cx="4361815" cy="4492625"/>
          </a:xfrm>
          <a:prstGeom prst="rect">
            <a:avLst/>
          </a:prstGeom>
          <a:noFill/>
        </p:spPr>
        <p:txBody>
          <a:bodyPr wrap="square" rtlCol="0">
            <a:spAutoFit/>
          </a:bodyPr>
          <a:p>
            <a:pPr algn="ctr">
              <a:lnSpc>
                <a:spcPct val="130000"/>
              </a:lnSpc>
            </a:pPr>
            <a:r>
              <a:rPr lang="en-US" altLang="zh-CN" sz="2000">
                <a:solidFill>
                  <a:schemeClr val="tx1">
                    <a:lumMod val="50000"/>
                    <a:lumOff val="50000"/>
                  </a:schemeClr>
                </a:solidFill>
                <a:latin typeface="方正大黑体_GBK" panose="02010600010101010101" charset="-122"/>
                <a:ea typeface="方正大黑体_GBK" panose="02010600010101010101" charset="-122"/>
                <a:cs typeface="方正大黑体_GBK" panose="02010600010101010101" charset="-122"/>
              </a:rPr>
              <a:t>由于引进了中间位置的“第三方”，也就是IOC容器，使得A、B、C、D这4个对象没有了耦合关系，齿轮之间的传动全部依靠“第三方”了，全部对象的控制权全部上缴给“第三方”IOC容器，所以，IOC容器成了整个系统的关键核心，它起到了一种类似“粘合剂”的作用，把系统中的所有对象粘合在一起发挥作用，如果没有这个“粘合剂”，对象与对象之间会彼此失去联系</a:t>
            </a:r>
            <a:r>
              <a:rPr lang="zh-CN" altLang="en-US" sz="2000">
                <a:solidFill>
                  <a:schemeClr val="tx1">
                    <a:lumMod val="50000"/>
                    <a:lumOff val="50000"/>
                  </a:schemeClr>
                </a:solidFill>
                <a:latin typeface="方正大黑体_GBK" panose="02010600010101010101" charset="-122"/>
                <a:ea typeface="方正大黑体_GBK" panose="02010600010101010101" charset="-122"/>
                <a:cs typeface="方正大黑体_GBK" panose="02010600010101010101" charset="-122"/>
              </a:rPr>
              <a:t>。</a:t>
            </a:r>
            <a:endParaRPr lang="zh-CN" altLang="en-US" sz="2000">
              <a:solidFill>
                <a:schemeClr val="tx1">
                  <a:lumMod val="50000"/>
                  <a:lumOff val="50000"/>
                </a:schemeClr>
              </a:solidFill>
              <a:latin typeface="方正大黑体_GBK" panose="02010600010101010101" charset="-122"/>
              <a:ea typeface="方正大黑体_GBK" panose="02010600010101010101" charset="-122"/>
              <a:cs typeface="方正大黑体_GBK" panose="02010600010101010101" charset="-122"/>
            </a:endParaRPr>
          </a:p>
        </p:txBody>
      </p:sp>
      <p:pic>
        <p:nvPicPr>
          <p:cNvPr id="4" name="图片 3" descr="30131727-a8268fe6370049028078e6b8a1cbc88f"/>
          <p:cNvPicPr>
            <a:picLocks noChangeAspect="1"/>
          </p:cNvPicPr>
          <p:nvPr/>
        </p:nvPicPr>
        <p:blipFill>
          <a:blip r:embed="rId1"/>
          <a:stretch>
            <a:fillRect/>
          </a:stretch>
        </p:blipFill>
        <p:spPr>
          <a:xfrm>
            <a:off x="716280" y="1063625"/>
            <a:ext cx="4719955" cy="2321560"/>
          </a:xfrm>
          <a:prstGeom prst="rect">
            <a:avLst/>
          </a:prstGeom>
        </p:spPr>
      </p:pic>
      <p:pic>
        <p:nvPicPr>
          <p:cNvPr id="8" name="图片 7" descr="30132051-58562511cc6541fdb2636081e455d808"/>
          <p:cNvPicPr>
            <a:picLocks noChangeAspect="1"/>
          </p:cNvPicPr>
          <p:nvPr/>
        </p:nvPicPr>
        <p:blipFill>
          <a:blip r:embed="rId2"/>
          <a:stretch>
            <a:fillRect/>
          </a:stretch>
        </p:blipFill>
        <p:spPr>
          <a:xfrm>
            <a:off x="716280" y="3587115"/>
            <a:ext cx="4826635" cy="23355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plus(in)">
                                      <p:cBhvr>
                                        <p:cTn id="7" dur="2000"/>
                                        <p:tgtEl>
                                          <p:spTgt spid="4"/>
                                        </p:tgtEl>
                                      </p:cBhvr>
                                    </p:animEffect>
                                  </p:childTnLst>
                                </p:cTn>
                              </p:par>
                              <p:par>
                                <p:cTn id="8" presetID="13" presetClass="entr" presetSubtype="16"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plus(in)">
                                      <p:cBhvr>
                                        <p:cTn id="10" dur="20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2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edge">
                                      <p:cBhvr>
                                        <p:cTn id="15" dur="2000"/>
                                        <p:tgtEl>
                                          <p:spTgt spid="6"/>
                                        </p:tgtEl>
                                      </p:cBhvr>
                                    </p:animEffect>
                                  </p:childTnLst>
                                </p:cTn>
                              </p:par>
                              <p:par>
                                <p:cTn id="16" presetID="2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edge">
                                      <p:cBhvr>
                                        <p:cTn id="18"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415" y="241906"/>
            <a:ext cx="11731171" cy="6374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flipH="1" flipV="1">
            <a:off x="11231688" y="5895128"/>
            <a:ext cx="916760" cy="916759"/>
            <a:chOff x="34490" y="45962"/>
            <a:chExt cx="916760" cy="916759"/>
          </a:xfrm>
        </p:grpSpPr>
        <p:sp>
          <p:nvSpPr>
            <p:cNvPr id="5" name="直角三角形 4"/>
            <p:cNvSpPr/>
            <p:nvPr/>
          </p:nvSpPr>
          <p:spPr>
            <a:xfrm rot="18898867">
              <a:off x="414222" y="45962"/>
              <a:ext cx="537028" cy="537028"/>
            </a:xfrm>
            <a:prstGeom prst="rtTriangle">
              <a:avLst/>
            </a:prstGeom>
            <a:solidFill>
              <a:srgbClr val="8DC8B0">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5"/>
            <p:cNvSpPr/>
            <p:nvPr/>
          </p:nvSpPr>
          <p:spPr>
            <a:xfrm rot="18898751" flipH="1">
              <a:off x="34490" y="425693"/>
              <a:ext cx="537028" cy="537028"/>
            </a:xfrm>
            <a:prstGeom prst="rtTriangle">
              <a:avLst/>
            </a:prstGeom>
            <a:solidFill>
              <a:srgbClr val="76B99F">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312061" y="323850"/>
            <a:ext cx="7212689" cy="3884937"/>
            <a:chOff x="312061" y="323850"/>
            <a:chExt cx="7212689" cy="3884937"/>
          </a:xfrm>
        </p:grpSpPr>
        <p:cxnSp>
          <p:nvCxnSpPr>
            <p:cNvPr id="8" name="直接连接符 7"/>
            <p:cNvCxnSpPr/>
            <p:nvPr/>
          </p:nvCxnSpPr>
          <p:spPr>
            <a:xfrm>
              <a:off x="1166785" y="323850"/>
              <a:ext cx="6357965" cy="0"/>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312061" y="1150295"/>
              <a:ext cx="0" cy="3058492"/>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flipH="1" flipV="1">
            <a:off x="4667245" y="2606550"/>
            <a:ext cx="7212689" cy="3884937"/>
            <a:chOff x="312061" y="323850"/>
            <a:chExt cx="7212689" cy="3884937"/>
          </a:xfrm>
        </p:grpSpPr>
        <p:cxnSp>
          <p:nvCxnSpPr>
            <p:cNvPr id="11" name="直接连接符 10"/>
            <p:cNvCxnSpPr/>
            <p:nvPr/>
          </p:nvCxnSpPr>
          <p:spPr>
            <a:xfrm>
              <a:off x="1166785" y="323850"/>
              <a:ext cx="6357965" cy="0"/>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312061" y="1150295"/>
              <a:ext cx="0" cy="3058492"/>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45528" y="60171"/>
            <a:ext cx="916760" cy="916759"/>
            <a:chOff x="34490" y="45962"/>
            <a:chExt cx="916760" cy="916759"/>
          </a:xfrm>
        </p:grpSpPr>
        <p:sp>
          <p:nvSpPr>
            <p:cNvPr id="14" name="直角三角形 13"/>
            <p:cNvSpPr/>
            <p:nvPr/>
          </p:nvSpPr>
          <p:spPr>
            <a:xfrm rot="18898867">
              <a:off x="414222" y="45962"/>
              <a:ext cx="537028" cy="537028"/>
            </a:xfrm>
            <a:prstGeom prst="rtTriangle">
              <a:avLst/>
            </a:prstGeom>
            <a:solidFill>
              <a:srgbClr val="8DC8B0">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直角三角形 14"/>
            <p:cNvSpPr/>
            <p:nvPr/>
          </p:nvSpPr>
          <p:spPr>
            <a:xfrm rot="18898751" flipH="1">
              <a:off x="34490" y="425693"/>
              <a:ext cx="537028" cy="537028"/>
            </a:xfrm>
            <a:prstGeom prst="rtTriangle">
              <a:avLst/>
            </a:prstGeom>
            <a:solidFill>
              <a:srgbClr val="76B99F">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83" name="图片 82"/>
          <p:cNvPicPr>
            <a:picLocks noChangeAspect="1"/>
          </p:cNvPicPr>
          <p:nvPr>
            <p:custDataLst>
              <p:tags r:id="rId1"/>
            </p:custDataLst>
          </p:nvPr>
        </p:nvPicPr>
        <p:blipFill rotWithShape="1">
          <a:blip r:embed="rId2"/>
          <a:srcRect l="12328" b="29256"/>
          <a:stretch>
            <a:fillRect/>
          </a:stretch>
        </p:blipFill>
        <p:spPr>
          <a:xfrm>
            <a:off x="-1" y="4916147"/>
            <a:ext cx="3340092" cy="1941853"/>
          </a:xfrm>
          <a:prstGeom prst="rect">
            <a:avLst/>
          </a:prstGeom>
        </p:spPr>
      </p:pic>
      <p:pic>
        <p:nvPicPr>
          <p:cNvPr id="84" name="图片 83"/>
          <p:cNvPicPr>
            <a:picLocks noChangeAspect="1"/>
          </p:cNvPicPr>
          <p:nvPr>
            <p:custDataLst>
              <p:tags r:id="rId3"/>
            </p:custDataLst>
          </p:nvPr>
        </p:nvPicPr>
        <p:blipFill rotWithShape="1">
          <a:blip r:embed="rId2"/>
          <a:srcRect l="12328" b="29256"/>
          <a:stretch>
            <a:fillRect/>
          </a:stretch>
        </p:blipFill>
        <p:spPr>
          <a:xfrm flipH="1" flipV="1">
            <a:off x="8851908" y="0"/>
            <a:ext cx="3340092" cy="1941853"/>
          </a:xfrm>
          <a:prstGeom prst="rect">
            <a:avLst/>
          </a:prstGeom>
        </p:spPr>
      </p:pic>
      <p:sp>
        <p:nvSpPr>
          <p:cNvPr id="16" name="文本框 15"/>
          <p:cNvSpPr txBox="1"/>
          <p:nvPr/>
        </p:nvSpPr>
        <p:spPr>
          <a:xfrm>
            <a:off x="4603220" y="708660"/>
            <a:ext cx="2985560" cy="829945"/>
          </a:xfrm>
          <a:prstGeom prst="rect">
            <a:avLst/>
          </a:prstGeom>
          <a:noFill/>
        </p:spPr>
        <p:txBody>
          <a:bodyPr vert="horz" wrap="square" rtlCol="0">
            <a:spAutoFit/>
          </a:bodyPr>
          <a:p>
            <a:pPr algn="ctr"/>
            <a:r>
              <a:rPr sz="2400">
                <a:solidFill>
                  <a:srgbClr val="6FB99B"/>
                </a:solidFill>
                <a:latin typeface="汉仪书宋二简" panose="02010609000101010101" pitchFamily="49" charset="-122"/>
                <a:ea typeface="汉仪书宋二简" panose="02010609000101010101" pitchFamily="49" charset="-122"/>
              </a:rPr>
              <a:t>Spring 中两大bean对象描述方式</a:t>
            </a:r>
            <a:endParaRPr sz="2400">
              <a:solidFill>
                <a:srgbClr val="6FB99B"/>
              </a:solidFill>
              <a:latin typeface="汉仪书宋二简" panose="02010609000101010101" pitchFamily="49" charset="-122"/>
              <a:ea typeface="汉仪书宋二简" panose="02010609000101010101" pitchFamily="49" charset="-122"/>
            </a:endParaRPr>
          </a:p>
        </p:txBody>
      </p:sp>
      <p:sp>
        <p:nvSpPr>
          <p:cNvPr id="102" name="文本框 101"/>
          <p:cNvSpPr txBox="1"/>
          <p:nvPr/>
        </p:nvSpPr>
        <p:spPr>
          <a:xfrm>
            <a:off x="5671820" y="2606675"/>
            <a:ext cx="6039485" cy="460375"/>
          </a:xfrm>
          <a:prstGeom prst="rect">
            <a:avLst/>
          </a:prstGeom>
          <a:noFill/>
          <a:ln w="9525">
            <a:noFill/>
          </a:ln>
        </p:spPr>
        <p:txBody>
          <a:bodyPr wrap="square">
            <a:spAutoFit/>
          </a:bodyPr>
          <a:p>
            <a:pPr marL="228600" indent="-228600"/>
            <a:r>
              <a:rPr lang="en-US" altLang="zh-CN" sz="2000" b="0">
                <a:solidFill>
                  <a:schemeClr val="tx1">
                    <a:lumMod val="50000"/>
                    <a:lumOff val="50000"/>
                  </a:schemeClr>
                </a:solidFill>
                <a:latin typeface="方正大黑体_GBK" panose="02010600010101010101" charset="-122"/>
                <a:ea typeface="方正大黑体_GBK" panose="02010600010101010101" charset="-122"/>
                <a:cs typeface="方正大黑体_GBK" panose="02010600010101010101" charset="-122"/>
              </a:rPr>
              <a:t>1) xml方式 (例如&lt;bean id=”factory” class=”com.beans.Factory”&gt;)</a:t>
            </a:r>
            <a:endParaRPr lang="en-US" altLang="zh-CN" sz="2000" b="0">
              <a:solidFill>
                <a:schemeClr val="tx1">
                  <a:lumMod val="50000"/>
                  <a:lumOff val="50000"/>
                </a:schemeClr>
              </a:solidFill>
              <a:latin typeface="方正大黑体_GBK" panose="02010600010101010101" charset="-122"/>
              <a:ea typeface="方正大黑体_GBK" panose="02010600010101010101" charset="-122"/>
              <a:cs typeface="方正大黑体_GBK" panose="02010600010101010101" charset="-122"/>
            </a:endParaRPr>
          </a:p>
          <a:p>
            <a:pPr marL="228600" indent="-228600"/>
            <a:r>
              <a:rPr lang="en-US" altLang="zh-CN" sz="2000" b="0">
                <a:solidFill>
                  <a:schemeClr val="tx1">
                    <a:lumMod val="50000"/>
                    <a:lumOff val="50000"/>
                  </a:schemeClr>
                </a:solidFill>
                <a:latin typeface="方正大黑体_GBK" panose="02010600010101010101" charset="-122"/>
                <a:ea typeface="方正大黑体_GBK" panose="02010600010101010101" charset="-122"/>
                <a:cs typeface="方正大黑体_GBK" panose="02010600010101010101" charset="-122"/>
              </a:rPr>
              <a:t>2) annotation方式（@Service,@Controller，@Configuration，@Bean，..）</a:t>
            </a:r>
            <a:endParaRPr lang="en-US" altLang="zh-CN" sz="2000">
              <a:solidFill>
                <a:schemeClr val="tx1">
                  <a:lumMod val="50000"/>
                  <a:lumOff val="50000"/>
                </a:schemeClr>
              </a:solidFill>
              <a:latin typeface="方正大黑体_GBK" panose="02010600010101010101" charset="-122"/>
              <a:ea typeface="方正大黑体_GBK" panose="02010600010101010101" charset="-122"/>
              <a:cs typeface="方正大黑体_GBK" panose="02010600010101010101" charset="-122"/>
            </a:endParaRPr>
          </a:p>
        </p:txBody>
      </p:sp>
      <p:pic>
        <p:nvPicPr>
          <p:cNvPr id="29" name="图片 251"/>
          <p:cNvPicPr>
            <a:picLocks noChangeAspect="1"/>
          </p:cNvPicPr>
          <p:nvPr/>
        </p:nvPicPr>
        <p:blipFill>
          <a:blip r:embed="rId4"/>
          <a:stretch>
            <a:fillRect/>
          </a:stretch>
        </p:blipFill>
        <p:spPr>
          <a:xfrm>
            <a:off x="694055" y="1740535"/>
            <a:ext cx="4552315" cy="297434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plus(in)">
                                      <p:cBhvr>
                                        <p:cTn id="7" dur="20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20" presetClass="entr" presetSubtype="0" fill="hold" grpId="0" nodeType="clickEffect">
                                  <p:stCondLst>
                                    <p:cond delay="0"/>
                                  </p:stCondLst>
                                  <p:childTnLst>
                                    <p:set>
                                      <p:cBhvr>
                                        <p:cTn id="11" dur="1" fill="hold">
                                          <p:stCondLst>
                                            <p:cond delay="0"/>
                                          </p:stCondLst>
                                        </p:cTn>
                                        <p:tgtEl>
                                          <p:spTgt spid="102"/>
                                        </p:tgtEl>
                                        <p:attrNameLst>
                                          <p:attrName>style.visibility</p:attrName>
                                        </p:attrNameLst>
                                      </p:cBhvr>
                                      <p:to>
                                        <p:strVal val="visible"/>
                                      </p:to>
                                    </p:set>
                                    <p:animEffect transition="in" filter="wedge">
                                      <p:cBhvr>
                                        <p:cTn id="12" dur="20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415" y="241906"/>
            <a:ext cx="11731171" cy="6374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flipH="1" flipV="1">
            <a:off x="11231688" y="5895128"/>
            <a:ext cx="916760" cy="916759"/>
            <a:chOff x="34490" y="45962"/>
            <a:chExt cx="916760" cy="916759"/>
          </a:xfrm>
        </p:grpSpPr>
        <p:sp>
          <p:nvSpPr>
            <p:cNvPr id="5" name="直角三角形 4"/>
            <p:cNvSpPr/>
            <p:nvPr/>
          </p:nvSpPr>
          <p:spPr>
            <a:xfrm rot="18898867">
              <a:off x="414222" y="45962"/>
              <a:ext cx="537028" cy="537028"/>
            </a:xfrm>
            <a:prstGeom prst="rtTriangle">
              <a:avLst/>
            </a:prstGeom>
            <a:solidFill>
              <a:srgbClr val="8DC8B0">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5"/>
            <p:cNvSpPr/>
            <p:nvPr/>
          </p:nvSpPr>
          <p:spPr>
            <a:xfrm rot="18898751" flipH="1">
              <a:off x="34490" y="425693"/>
              <a:ext cx="537028" cy="537028"/>
            </a:xfrm>
            <a:prstGeom prst="rtTriangle">
              <a:avLst/>
            </a:prstGeom>
            <a:solidFill>
              <a:srgbClr val="76B99F">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312061" y="323850"/>
            <a:ext cx="7212689" cy="3884937"/>
            <a:chOff x="312061" y="323850"/>
            <a:chExt cx="7212689" cy="3884937"/>
          </a:xfrm>
        </p:grpSpPr>
        <p:cxnSp>
          <p:nvCxnSpPr>
            <p:cNvPr id="8" name="直接连接符 7"/>
            <p:cNvCxnSpPr/>
            <p:nvPr/>
          </p:nvCxnSpPr>
          <p:spPr>
            <a:xfrm>
              <a:off x="1166785" y="323850"/>
              <a:ext cx="6357965" cy="0"/>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312061" y="1150295"/>
              <a:ext cx="0" cy="3058492"/>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flipH="1" flipV="1">
            <a:off x="4667245" y="2606550"/>
            <a:ext cx="7212689" cy="3884937"/>
            <a:chOff x="312061" y="323850"/>
            <a:chExt cx="7212689" cy="3884937"/>
          </a:xfrm>
        </p:grpSpPr>
        <p:cxnSp>
          <p:nvCxnSpPr>
            <p:cNvPr id="11" name="直接连接符 10"/>
            <p:cNvCxnSpPr/>
            <p:nvPr/>
          </p:nvCxnSpPr>
          <p:spPr>
            <a:xfrm>
              <a:off x="1166785" y="323850"/>
              <a:ext cx="6357965" cy="0"/>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312061" y="1150295"/>
              <a:ext cx="0" cy="3058492"/>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45528" y="60171"/>
            <a:ext cx="916760" cy="916759"/>
            <a:chOff x="34490" y="45962"/>
            <a:chExt cx="916760" cy="916759"/>
          </a:xfrm>
        </p:grpSpPr>
        <p:sp>
          <p:nvSpPr>
            <p:cNvPr id="14" name="直角三角形 13"/>
            <p:cNvSpPr/>
            <p:nvPr/>
          </p:nvSpPr>
          <p:spPr>
            <a:xfrm rot="18898867">
              <a:off x="414222" y="45962"/>
              <a:ext cx="537028" cy="537028"/>
            </a:xfrm>
            <a:prstGeom prst="rtTriangle">
              <a:avLst/>
            </a:prstGeom>
            <a:solidFill>
              <a:srgbClr val="8DC8B0">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直角三角形 14"/>
            <p:cNvSpPr/>
            <p:nvPr/>
          </p:nvSpPr>
          <p:spPr>
            <a:xfrm rot="18898751" flipH="1">
              <a:off x="34490" y="425693"/>
              <a:ext cx="537028" cy="537028"/>
            </a:xfrm>
            <a:prstGeom prst="rtTriangle">
              <a:avLst/>
            </a:prstGeom>
            <a:solidFill>
              <a:srgbClr val="76B99F">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83" name="图片 82"/>
          <p:cNvPicPr>
            <a:picLocks noChangeAspect="1"/>
          </p:cNvPicPr>
          <p:nvPr>
            <p:custDataLst>
              <p:tags r:id="rId1"/>
            </p:custDataLst>
          </p:nvPr>
        </p:nvPicPr>
        <p:blipFill rotWithShape="1">
          <a:blip r:embed="rId2"/>
          <a:srcRect l="12328" b="29256"/>
          <a:stretch>
            <a:fillRect/>
          </a:stretch>
        </p:blipFill>
        <p:spPr>
          <a:xfrm>
            <a:off x="-1" y="4916147"/>
            <a:ext cx="3340092" cy="1941853"/>
          </a:xfrm>
          <a:prstGeom prst="rect">
            <a:avLst/>
          </a:prstGeom>
        </p:spPr>
      </p:pic>
      <p:pic>
        <p:nvPicPr>
          <p:cNvPr id="84" name="图片 83"/>
          <p:cNvPicPr>
            <a:picLocks noChangeAspect="1"/>
          </p:cNvPicPr>
          <p:nvPr>
            <p:custDataLst>
              <p:tags r:id="rId3"/>
            </p:custDataLst>
          </p:nvPr>
        </p:nvPicPr>
        <p:blipFill rotWithShape="1">
          <a:blip r:embed="rId2"/>
          <a:srcRect l="12328" b="29256"/>
          <a:stretch>
            <a:fillRect/>
          </a:stretch>
        </p:blipFill>
        <p:spPr>
          <a:xfrm flipH="1" flipV="1">
            <a:off x="8851908" y="0"/>
            <a:ext cx="3340092" cy="1941853"/>
          </a:xfrm>
          <a:prstGeom prst="rect">
            <a:avLst/>
          </a:prstGeom>
        </p:spPr>
      </p:pic>
      <p:pic>
        <p:nvPicPr>
          <p:cNvPr id="22" name="图片 11"/>
          <p:cNvPicPr>
            <a:picLocks noChangeAspect="1"/>
          </p:cNvPicPr>
          <p:nvPr>
            <p:custDataLst>
              <p:tags r:id="rId4"/>
            </p:custDataLst>
          </p:nvPr>
        </p:nvPicPr>
        <p:blipFill>
          <a:blip r:embed="rId5"/>
          <a:stretch>
            <a:fillRect/>
          </a:stretch>
        </p:blipFill>
        <p:spPr>
          <a:xfrm>
            <a:off x="1768475" y="1779270"/>
            <a:ext cx="8861425" cy="3136900"/>
          </a:xfrm>
          <a:prstGeom prst="rect">
            <a:avLst/>
          </a:prstGeom>
          <a:noFill/>
          <a:ln>
            <a:noFill/>
          </a:ln>
        </p:spPr>
      </p:pic>
      <p:sp>
        <p:nvSpPr>
          <p:cNvPr id="16" name="文本框 15"/>
          <p:cNvSpPr txBox="1"/>
          <p:nvPr/>
        </p:nvSpPr>
        <p:spPr>
          <a:xfrm>
            <a:off x="4603220" y="708660"/>
            <a:ext cx="2985560" cy="829945"/>
          </a:xfrm>
          <a:prstGeom prst="rect">
            <a:avLst/>
          </a:prstGeom>
          <a:noFill/>
        </p:spPr>
        <p:txBody>
          <a:bodyPr vert="horz" wrap="square" rtlCol="0">
            <a:spAutoFit/>
          </a:bodyPr>
          <a:p>
            <a:pPr algn="ctr"/>
            <a:r>
              <a:rPr sz="2400">
                <a:solidFill>
                  <a:srgbClr val="6FB99B"/>
                </a:solidFill>
                <a:latin typeface="汉仪书宋二简" panose="02010609000101010101" pitchFamily="49" charset="-122"/>
                <a:ea typeface="汉仪书宋二简" panose="02010609000101010101" pitchFamily="49" charset="-122"/>
              </a:rPr>
              <a:t>Spring Bean 容器的初始化</a:t>
            </a:r>
            <a:endParaRPr sz="2400">
              <a:solidFill>
                <a:srgbClr val="6FB99B"/>
              </a:solidFill>
              <a:latin typeface="汉仪书宋二简" panose="02010609000101010101" pitchFamily="49" charset="-122"/>
              <a:ea typeface="汉仪书宋二简" panose="0201060900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edge">
                                      <p:cBhvr>
                                        <p:cTn id="7" dur="2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415" y="241906"/>
            <a:ext cx="11731171" cy="6374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flipH="1" flipV="1">
            <a:off x="11231688" y="5895128"/>
            <a:ext cx="916760" cy="916759"/>
            <a:chOff x="34490" y="45962"/>
            <a:chExt cx="916760" cy="916759"/>
          </a:xfrm>
        </p:grpSpPr>
        <p:sp>
          <p:nvSpPr>
            <p:cNvPr id="5" name="直角三角形 4"/>
            <p:cNvSpPr/>
            <p:nvPr/>
          </p:nvSpPr>
          <p:spPr>
            <a:xfrm rot="18898867">
              <a:off x="414222" y="45962"/>
              <a:ext cx="537028" cy="537028"/>
            </a:xfrm>
            <a:prstGeom prst="rtTriangle">
              <a:avLst/>
            </a:prstGeom>
            <a:solidFill>
              <a:srgbClr val="8DC8B0">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5"/>
            <p:cNvSpPr/>
            <p:nvPr/>
          </p:nvSpPr>
          <p:spPr>
            <a:xfrm rot="18898751" flipH="1">
              <a:off x="34490" y="425693"/>
              <a:ext cx="537028" cy="537028"/>
            </a:xfrm>
            <a:prstGeom prst="rtTriangle">
              <a:avLst/>
            </a:prstGeom>
            <a:solidFill>
              <a:srgbClr val="76B99F">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312061" y="323850"/>
            <a:ext cx="7212689" cy="3884937"/>
            <a:chOff x="312061" y="323850"/>
            <a:chExt cx="7212689" cy="3884937"/>
          </a:xfrm>
        </p:grpSpPr>
        <p:cxnSp>
          <p:nvCxnSpPr>
            <p:cNvPr id="8" name="直接连接符 7"/>
            <p:cNvCxnSpPr/>
            <p:nvPr/>
          </p:nvCxnSpPr>
          <p:spPr>
            <a:xfrm>
              <a:off x="1166785" y="323850"/>
              <a:ext cx="6357965" cy="0"/>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312061" y="1150295"/>
              <a:ext cx="0" cy="3058492"/>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flipH="1" flipV="1">
            <a:off x="4667245" y="2606550"/>
            <a:ext cx="7212689" cy="3884937"/>
            <a:chOff x="312061" y="323850"/>
            <a:chExt cx="7212689" cy="3884937"/>
          </a:xfrm>
        </p:grpSpPr>
        <p:cxnSp>
          <p:nvCxnSpPr>
            <p:cNvPr id="11" name="直接连接符 10"/>
            <p:cNvCxnSpPr/>
            <p:nvPr/>
          </p:nvCxnSpPr>
          <p:spPr>
            <a:xfrm>
              <a:off x="1166785" y="323850"/>
              <a:ext cx="6357965" cy="0"/>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312061" y="1150295"/>
              <a:ext cx="0" cy="3058492"/>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45528" y="60171"/>
            <a:ext cx="916760" cy="916759"/>
            <a:chOff x="34490" y="45962"/>
            <a:chExt cx="916760" cy="916759"/>
          </a:xfrm>
        </p:grpSpPr>
        <p:sp>
          <p:nvSpPr>
            <p:cNvPr id="14" name="直角三角形 13"/>
            <p:cNvSpPr/>
            <p:nvPr/>
          </p:nvSpPr>
          <p:spPr>
            <a:xfrm rot="18898867">
              <a:off x="414222" y="45962"/>
              <a:ext cx="537028" cy="537028"/>
            </a:xfrm>
            <a:prstGeom prst="rtTriangle">
              <a:avLst/>
            </a:prstGeom>
            <a:solidFill>
              <a:srgbClr val="8DC8B0">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直角三角形 14"/>
            <p:cNvSpPr/>
            <p:nvPr/>
          </p:nvSpPr>
          <p:spPr>
            <a:xfrm rot="18898751" flipH="1">
              <a:off x="34490" y="425693"/>
              <a:ext cx="537028" cy="537028"/>
            </a:xfrm>
            <a:prstGeom prst="rtTriangle">
              <a:avLst/>
            </a:prstGeom>
            <a:solidFill>
              <a:srgbClr val="76B99F">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83" name="图片 82"/>
          <p:cNvPicPr>
            <a:picLocks noChangeAspect="1"/>
          </p:cNvPicPr>
          <p:nvPr>
            <p:custDataLst>
              <p:tags r:id="rId1"/>
            </p:custDataLst>
          </p:nvPr>
        </p:nvPicPr>
        <p:blipFill rotWithShape="1">
          <a:blip r:embed="rId2"/>
          <a:srcRect l="12328" b="29256"/>
          <a:stretch>
            <a:fillRect/>
          </a:stretch>
        </p:blipFill>
        <p:spPr>
          <a:xfrm>
            <a:off x="-1" y="4916147"/>
            <a:ext cx="3340092" cy="1941853"/>
          </a:xfrm>
          <a:prstGeom prst="rect">
            <a:avLst/>
          </a:prstGeom>
        </p:spPr>
      </p:pic>
      <p:pic>
        <p:nvPicPr>
          <p:cNvPr id="84" name="图片 83"/>
          <p:cNvPicPr>
            <a:picLocks noChangeAspect="1"/>
          </p:cNvPicPr>
          <p:nvPr>
            <p:custDataLst>
              <p:tags r:id="rId3"/>
            </p:custDataLst>
          </p:nvPr>
        </p:nvPicPr>
        <p:blipFill rotWithShape="1">
          <a:blip r:embed="rId2"/>
          <a:srcRect l="12328" b="29256"/>
          <a:stretch>
            <a:fillRect/>
          </a:stretch>
        </p:blipFill>
        <p:spPr>
          <a:xfrm flipH="1" flipV="1">
            <a:off x="8851908" y="0"/>
            <a:ext cx="3340092" cy="1941853"/>
          </a:xfrm>
          <a:prstGeom prst="rect">
            <a:avLst/>
          </a:prstGeom>
        </p:spPr>
      </p:pic>
      <p:sp>
        <p:nvSpPr>
          <p:cNvPr id="16" name="文本框 15"/>
          <p:cNvSpPr txBox="1"/>
          <p:nvPr/>
        </p:nvSpPr>
        <p:spPr>
          <a:xfrm>
            <a:off x="4603220" y="708660"/>
            <a:ext cx="2985560" cy="829945"/>
          </a:xfrm>
          <a:prstGeom prst="rect">
            <a:avLst/>
          </a:prstGeom>
          <a:noFill/>
        </p:spPr>
        <p:txBody>
          <a:bodyPr vert="horz" wrap="square" rtlCol="0">
            <a:spAutoFit/>
          </a:bodyPr>
          <a:p>
            <a:pPr algn="ctr"/>
            <a:r>
              <a:rPr sz="2400">
                <a:solidFill>
                  <a:srgbClr val="6FB99B"/>
                </a:solidFill>
                <a:latin typeface="汉仪书宋二简" panose="02010609000101010101" pitchFamily="49" charset="-122"/>
                <a:ea typeface="汉仪书宋二简" panose="02010609000101010101" pitchFamily="49" charset="-122"/>
              </a:rPr>
              <a:t>Bean对象的单例和多例</a:t>
            </a:r>
            <a:endParaRPr sz="2400">
              <a:solidFill>
                <a:srgbClr val="6FB99B"/>
              </a:solidFill>
              <a:latin typeface="汉仪书宋二简" panose="02010609000101010101" pitchFamily="49" charset="-122"/>
              <a:ea typeface="汉仪书宋二简" panose="02010609000101010101" pitchFamily="49" charset="-122"/>
            </a:endParaRPr>
          </a:p>
        </p:txBody>
      </p:sp>
      <p:sp>
        <p:nvSpPr>
          <p:cNvPr id="100" name="文本框 99"/>
          <p:cNvSpPr txBox="1"/>
          <p:nvPr/>
        </p:nvSpPr>
        <p:spPr>
          <a:xfrm>
            <a:off x="3429000" y="1673225"/>
            <a:ext cx="5334000" cy="645160"/>
          </a:xfrm>
          <a:prstGeom prst="rect">
            <a:avLst/>
          </a:prstGeom>
          <a:noFill/>
          <a:ln w="9525">
            <a:noFill/>
          </a:ln>
        </p:spPr>
        <p:txBody>
          <a:bodyPr wrap="square">
            <a:spAutoFit/>
          </a:bodyPr>
          <a:p>
            <a:pPr indent="0"/>
            <a:r>
              <a:rPr lang="zh-CN" sz="2400" b="0">
                <a:solidFill>
                  <a:srgbClr val="6FB99B"/>
                </a:solidFill>
                <a:latin typeface="汉仪书宋二简" panose="02010609000101010101" pitchFamily="49" charset="-122"/>
                <a:ea typeface="汉仪书宋二简" panose="02010609000101010101" pitchFamily="49" charset="-122"/>
              </a:rPr>
              <a:t>通过</a:t>
            </a:r>
            <a:r>
              <a:rPr lang="en-US" altLang="zh-CN" sz="2400" b="0">
                <a:solidFill>
                  <a:srgbClr val="6FB99B"/>
                </a:solidFill>
                <a:latin typeface="汉仪书宋二简" panose="02010609000101010101" pitchFamily="49" charset="-122"/>
                <a:ea typeface="汉仪书宋二简" panose="02010609000101010101" pitchFamily="49" charset="-122"/>
              </a:rPr>
              <a:t>IOC</a:t>
            </a:r>
            <a:r>
              <a:rPr lang="zh-CN" altLang="en-US" sz="2400" b="0">
                <a:solidFill>
                  <a:srgbClr val="6FB99B"/>
                </a:solidFill>
                <a:latin typeface="汉仪书宋二简" panose="02010609000101010101" pitchFamily="49" charset="-122"/>
                <a:ea typeface="汉仪书宋二简" panose="02010609000101010101" pitchFamily="49" charset="-122"/>
              </a:rPr>
              <a:t>创建的对象</a:t>
            </a:r>
            <a:r>
              <a:rPr lang="zh-CN" altLang="en-US" sz="2400" b="0">
                <a:solidFill>
                  <a:srgbClr val="6FB99B"/>
                </a:solidFill>
                <a:latin typeface="汉仪书宋二简" panose="02010609000101010101" pitchFamily="49" charset="-122"/>
                <a:ea typeface="汉仪书宋二简" panose="02010609000101010101" pitchFamily="49" charset="-122"/>
              </a:rPr>
              <a:t>是单例还是多例呢？</a:t>
            </a:r>
            <a:r>
              <a:rPr lang="en-US" sz="1200" b="0">
                <a:latin typeface="Consolas" panose="020B0609020204030204" charset="0"/>
                <a:ea typeface="微软雅黑" panose="020B0503020204020204" charset="-122"/>
                <a:cs typeface="Times New Roman" panose="02020603050405020304" charset="0"/>
              </a:rPr>
              <a:t> </a:t>
            </a:r>
            <a:endParaRPr lang="zh-CN" altLang="en-US"/>
          </a:p>
        </p:txBody>
      </p:sp>
      <p:sp>
        <p:nvSpPr>
          <p:cNvPr id="101" name="文本框 100"/>
          <p:cNvSpPr txBox="1"/>
          <p:nvPr/>
        </p:nvSpPr>
        <p:spPr>
          <a:xfrm>
            <a:off x="2593340" y="2372995"/>
            <a:ext cx="7005955" cy="829945"/>
          </a:xfrm>
          <a:prstGeom prst="rect">
            <a:avLst/>
          </a:prstGeom>
          <a:noFill/>
          <a:ln w="9525">
            <a:noFill/>
          </a:ln>
        </p:spPr>
        <p:txBody>
          <a:bodyPr wrap="square">
            <a:spAutoFit/>
          </a:bodyPr>
          <a:p>
            <a:pPr indent="0"/>
            <a:r>
              <a:rPr sz="2400" b="0">
                <a:solidFill>
                  <a:srgbClr val="6FB99B"/>
                </a:solidFill>
                <a:latin typeface="汉仪书宋二简" panose="02010609000101010101" pitchFamily="49" charset="-122"/>
                <a:ea typeface="汉仪书宋二简" panose="02010609000101010101" pitchFamily="49" charset="-122"/>
              </a:rPr>
              <a:t>在Spring容器中管理的Bean对象的作用域，可以通过scope属性或用相关注解指定其作用域</a:t>
            </a:r>
            <a:endParaRPr sz="2400" b="0">
              <a:solidFill>
                <a:srgbClr val="6FB99B"/>
              </a:solidFill>
              <a:latin typeface="汉仪书宋二简" panose="02010609000101010101" pitchFamily="49" charset="-122"/>
              <a:ea typeface="汉仪书宋二简" panose="02010609000101010101" pitchFamily="49" charset="-122"/>
            </a:endParaRPr>
          </a:p>
        </p:txBody>
      </p:sp>
      <p:sp>
        <p:nvSpPr>
          <p:cNvPr id="102" name="文本框 101"/>
          <p:cNvSpPr txBox="1"/>
          <p:nvPr/>
        </p:nvSpPr>
        <p:spPr>
          <a:xfrm>
            <a:off x="3556000" y="6429692"/>
            <a:ext cx="5080000" cy="460375"/>
          </a:xfrm>
          <a:prstGeom prst="rect">
            <a:avLst/>
          </a:prstGeom>
          <a:noFill/>
          <a:ln w="9525">
            <a:noFill/>
          </a:ln>
        </p:spPr>
        <p:txBody>
          <a:bodyPr>
            <a:spAutoFit/>
          </a:bodyPr>
          <a:p>
            <a:pPr indent="0"/>
            <a:r>
              <a:rPr lang="en-US" sz="1200" b="0">
                <a:latin typeface="Consolas" panose="020B0609020204030204" charset="0"/>
                <a:ea typeface="微软雅黑" panose="020B0503020204020204" charset="-122"/>
                <a:cs typeface="Times New Roman" panose="02020603050405020304" charset="0"/>
              </a:rPr>
              <a:t> </a:t>
            </a:r>
            <a:endParaRPr lang="zh-CN" altLang="en-US"/>
          </a:p>
        </p:txBody>
      </p:sp>
      <p:sp>
        <p:nvSpPr>
          <p:cNvPr id="19" name="矩形 18"/>
          <p:cNvSpPr/>
          <p:nvPr/>
        </p:nvSpPr>
        <p:spPr>
          <a:xfrm>
            <a:off x="750570" y="3350260"/>
            <a:ext cx="5923280" cy="2047875"/>
          </a:xfrm>
          <a:prstGeom prst="rect">
            <a:avLst/>
          </a:prstGeom>
        </p:spPr>
        <p:txBody>
          <a:bodyPr wrap="square">
            <a:spAutoFit/>
          </a:bodyPr>
          <a:p>
            <a:pPr>
              <a:lnSpc>
                <a:spcPct val="130000"/>
              </a:lnSpc>
            </a:pP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rPr>
              <a:t>singleton：单实例，是默认值。这个作用域标识的对象具备全局唯一性。</a:t>
            </a:r>
            <a:endPar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rPr>
              <a:t>当把一个 bean 定义设置scope为singleton作用域时，那么Spring IOC容器只会创建该bean定义的唯一实例。也就是说，整个Spring IOC容器中只会创建当前类的唯一一个对象。</a:t>
            </a:r>
            <a:endPar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rPr>
              <a:t>这个单一实例会被存储到单例缓存（singleton cache）中，并且所有针对该bean的后续请求和引用都 将返回被缓存的、唯一的这个对象实例。</a:t>
            </a:r>
            <a:endPar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rPr>
              <a:t>singleton负责对象的创建、初始化、销毁。</a:t>
            </a:r>
            <a:endPar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sp>
        <p:nvSpPr>
          <p:cNvPr id="20" name="矩形 19"/>
          <p:cNvSpPr/>
          <p:nvPr/>
        </p:nvSpPr>
        <p:spPr>
          <a:xfrm>
            <a:off x="6956572" y="3350143"/>
            <a:ext cx="4265148" cy="2047875"/>
          </a:xfrm>
          <a:prstGeom prst="rect">
            <a:avLst/>
          </a:prstGeom>
        </p:spPr>
        <p:txBody>
          <a:bodyPr wrap="square">
            <a:spAutoFit/>
          </a:bodyPr>
          <a:lstStyle/>
          <a:p>
            <a:pPr>
              <a:lnSpc>
                <a:spcPct val="130000"/>
              </a:lnSpc>
            </a:pP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rPr>
              <a:t>prototype：多实例。这个作用域标识的对象每次获取都会创建新的对象。</a:t>
            </a:r>
            <a:endPar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rPr>
              <a:t>	当把一个 bean 定义设置scope为singleton作用域时，Spring IOC容器会在每一次获取当前Bean时，都会产生一个新的Bean实例（相当于new的操作）</a:t>
            </a:r>
            <a:endPar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rPr>
              <a:t>prototype只负责对象的创建和初始化，不负责销毁。</a:t>
            </a:r>
            <a:endParaRPr lang="en-US" altLang="zh-CN" sz="140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ppt_x"/>
                                          </p:val>
                                        </p:tav>
                                        <p:tav tm="100000">
                                          <p:val>
                                            <p:strVal val="#ppt_x"/>
                                          </p:val>
                                        </p:tav>
                                      </p:tavLst>
                                    </p:anim>
                                    <p:anim calcmode="lin" valueType="num">
                                      <p:cBhvr additive="base">
                                        <p:cTn id="8" dur="500" fill="hold"/>
                                        <p:tgtEl>
                                          <p:spTgt spid="10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0" presetClass="entr" presetSubtype="0" fill="hold" grpId="0" nodeType="clickEffect">
                                  <p:stCondLst>
                                    <p:cond delay="0"/>
                                  </p:stCondLst>
                                  <p:childTnLst>
                                    <p:set>
                                      <p:cBhvr>
                                        <p:cTn id="12" dur="1" fill="hold">
                                          <p:stCondLst>
                                            <p:cond delay="0"/>
                                          </p:stCondLst>
                                        </p:cTn>
                                        <p:tgtEl>
                                          <p:spTgt spid="101"/>
                                        </p:tgtEl>
                                        <p:attrNameLst>
                                          <p:attrName>style.visibility</p:attrName>
                                        </p:attrNameLst>
                                      </p:cBhvr>
                                      <p:to>
                                        <p:strVal val="visible"/>
                                      </p:to>
                                    </p:set>
                                    <p:animEffect transition="in" filter="wedge">
                                      <p:cBhvr>
                                        <p:cTn id="13" dur="2000"/>
                                        <p:tgtEl>
                                          <p:spTgt spid="101"/>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barn(inVertical)">
                                      <p:cBhvr>
                                        <p:cTn id="18" dur="500"/>
                                        <p:tgtEl>
                                          <p:spTgt spid="19"/>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barn(inVertical)">
                                      <p:cBhvr>
                                        <p:cTn id="2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P spid="101" grpId="0"/>
      <p:bldP spid="19"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415" y="241906"/>
            <a:ext cx="11731171" cy="6374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flipH="1" flipV="1">
            <a:off x="11231688" y="5895128"/>
            <a:ext cx="916760" cy="916759"/>
            <a:chOff x="34490" y="45962"/>
            <a:chExt cx="916760" cy="916759"/>
          </a:xfrm>
        </p:grpSpPr>
        <p:sp>
          <p:nvSpPr>
            <p:cNvPr id="5" name="直角三角形 4"/>
            <p:cNvSpPr/>
            <p:nvPr/>
          </p:nvSpPr>
          <p:spPr>
            <a:xfrm rot="18898867">
              <a:off x="414222" y="45962"/>
              <a:ext cx="537028" cy="537028"/>
            </a:xfrm>
            <a:prstGeom prst="rtTriangle">
              <a:avLst/>
            </a:prstGeom>
            <a:solidFill>
              <a:srgbClr val="8DC8B0">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5"/>
            <p:cNvSpPr/>
            <p:nvPr/>
          </p:nvSpPr>
          <p:spPr>
            <a:xfrm rot="18898751" flipH="1">
              <a:off x="34490" y="425693"/>
              <a:ext cx="537028" cy="537028"/>
            </a:xfrm>
            <a:prstGeom prst="rtTriangle">
              <a:avLst/>
            </a:prstGeom>
            <a:solidFill>
              <a:srgbClr val="76B99F">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312061" y="323850"/>
            <a:ext cx="7212689" cy="3884937"/>
            <a:chOff x="312061" y="323850"/>
            <a:chExt cx="7212689" cy="3884937"/>
          </a:xfrm>
        </p:grpSpPr>
        <p:cxnSp>
          <p:nvCxnSpPr>
            <p:cNvPr id="8" name="直接连接符 7"/>
            <p:cNvCxnSpPr/>
            <p:nvPr/>
          </p:nvCxnSpPr>
          <p:spPr>
            <a:xfrm>
              <a:off x="1166785" y="323850"/>
              <a:ext cx="6357965" cy="0"/>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312061" y="1150295"/>
              <a:ext cx="0" cy="3058492"/>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flipH="1" flipV="1">
            <a:off x="4667245" y="2606550"/>
            <a:ext cx="7212689" cy="3884937"/>
            <a:chOff x="312061" y="323850"/>
            <a:chExt cx="7212689" cy="3884937"/>
          </a:xfrm>
        </p:grpSpPr>
        <p:cxnSp>
          <p:nvCxnSpPr>
            <p:cNvPr id="11" name="直接连接符 10"/>
            <p:cNvCxnSpPr/>
            <p:nvPr/>
          </p:nvCxnSpPr>
          <p:spPr>
            <a:xfrm>
              <a:off x="1166785" y="323850"/>
              <a:ext cx="6357965" cy="0"/>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312061" y="1150295"/>
              <a:ext cx="0" cy="3058492"/>
            </a:xfrm>
            <a:prstGeom prst="line">
              <a:avLst/>
            </a:prstGeom>
            <a:ln w="12700">
              <a:solidFill>
                <a:srgbClr val="6FB99B"/>
              </a:solidFill>
              <a:prstDash val="dash"/>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45528" y="60171"/>
            <a:ext cx="916760" cy="916759"/>
            <a:chOff x="34490" y="45962"/>
            <a:chExt cx="916760" cy="916759"/>
          </a:xfrm>
        </p:grpSpPr>
        <p:sp>
          <p:nvSpPr>
            <p:cNvPr id="14" name="直角三角形 13"/>
            <p:cNvSpPr/>
            <p:nvPr/>
          </p:nvSpPr>
          <p:spPr>
            <a:xfrm rot="18898867">
              <a:off x="414222" y="45962"/>
              <a:ext cx="537028" cy="537028"/>
            </a:xfrm>
            <a:prstGeom prst="rtTriangle">
              <a:avLst/>
            </a:prstGeom>
            <a:solidFill>
              <a:srgbClr val="8DC8B0">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直角三角形 14"/>
            <p:cNvSpPr/>
            <p:nvPr/>
          </p:nvSpPr>
          <p:spPr>
            <a:xfrm rot="18898751" flipH="1">
              <a:off x="34490" y="425693"/>
              <a:ext cx="537028" cy="537028"/>
            </a:xfrm>
            <a:prstGeom prst="rtTriangle">
              <a:avLst/>
            </a:prstGeom>
            <a:solidFill>
              <a:srgbClr val="76B99F">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83" name="图片 82"/>
          <p:cNvPicPr>
            <a:picLocks noChangeAspect="1"/>
          </p:cNvPicPr>
          <p:nvPr>
            <p:custDataLst>
              <p:tags r:id="rId1"/>
            </p:custDataLst>
          </p:nvPr>
        </p:nvPicPr>
        <p:blipFill rotWithShape="1">
          <a:blip r:embed="rId2"/>
          <a:srcRect l="12328" b="29256"/>
          <a:stretch>
            <a:fillRect/>
          </a:stretch>
        </p:blipFill>
        <p:spPr>
          <a:xfrm>
            <a:off x="-1" y="4916147"/>
            <a:ext cx="3340092" cy="1941853"/>
          </a:xfrm>
          <a:prstGeom prst="rect">
            <a:avLst/>
          </a:prstGeom>
        </p:spPr>
      </p:pic>
      <p:pic>
        <p:nvPicPr>
          <p:cNvPr id="84" name="图片 83"/>
          <p:cNvPicPr>
            <a:picLocks noChangeAspect="1"/>
          </p:cNvPicPr>
          <p:nvPr>
            <p:custDataLst>
              <p:tags r:id="rId3"/>
            </p:custDataLst>
          </p:nvPr>
        </p:nvPicPr>
        <p:blipFill rotWithShape="1">
          <a:blip r:embed="rId2"/>
          <a:srcRect l="12328" b="29256"/>
          <a:stretch>
            <a:fillRect/>
          </a:stretch>
        </p:blipFill>
        <p:spPr>
          <a:xfrm flipH="1" flipV="1">
            <a:off x="8851908" y="0"/>
            <a:ext cx="3340092" cy="1941853"/>
          </a:xfrm>
          <a:prstGeom prst="rect">
            <a:avLst/>
          </a:prstGeom>
        </p:spPr>
      </p:pic>
      <p:sp>
        <p:nvSpPr>
          <p:cNvPr id="16" name="文本框 15"/>
          <p:cNvSpPr txBox="1"/>
          <p:nvPr/>
        </p:nvSpPr>
        <p:spPr>
          <a:xfrm>
            <a:off x="4603220" y="708660"/>
            <a:ext cx="2985560" cy="829945"/>
          </a:xfrm>
          <a:prstGeom prst="rect">
            <a:avLst/>
          </a:prstGeom>
          <a:noFill/>
        </p:spPr>
        <p:txBody>
          <a:bodyPr vert="horz" wrap="square" rtlCol="0">
            <a:spAutoFit/>
          </a:bodyPr>
          <a:p>
            <a:pPr algn="ctr"/>
            <a:r>
              <a:rPr sz="2400">
                <a:solidFill>
                  <a:srgbClr val="6FB99B"/>
                </a:solidFill>
                <a:latin typeface="汉仪书宋二简" panose="02010609000101010101" pitchFamily="49" charset="-122"/>
                <a:ea typeface="汉仪书宋二简" panose="02010609000101010101" pitchFamily="49" charset="-122"/>
              </a:rPr>
              <a:t>Spring 中的两大map对象</a:t>
            </a:r>
            <a:endParaRPr sz="2400">
              <a:solidFill>
                <a:srgbClr val="6FB99B"/>
              </a:solidFill>
              <a:latin typeface="汉仪书宋二简" panose="02010609000101010101" pitchFamily="49" charset="-122"/>
              <a:ea typeface="汉仪书宋二简" panose="02010609000101010101" pitchFamily="49" charset="-122"/>
            </a:endParaRPr>
          </a:p>
        </p:txBody>
      </p:sp>
      <p:sp>
        <p:nvSpPr>
          <p:cNvPr id="100" name="文本框 99"/>
          <p:cNvSpPr txBox="1"/>
          <p:nvPr/>
        </p:nvSpPr>
        <p:spPr>
          <a:xfrm>
            <a:off x="929005" y="2053273"/>
            <a:ext cx="5080000" cy="460375"/>
          </a:xfrm>
          <a:prstGeom prst="rect">
            <a:avLst/>
          </a:prstGeom>
          <a:noFill/>
          <a:ln w="9525">
            <a:noFill/>
          </a:ln>
        </p:spPr>
        <p:txBody>
          <a:bodyPr>
            <a:spAutoFit/>
          </a:bodyPr>
          <a:p>
            <a:pPr indent="0"/>
            <a:r>
              <a:rPr sz="2400" b="0">
                <a:solidFill>
                  <a:srgbClr val="6FB99B"/>
                </a:solidFill>
                <a:latin typeface="汉仪书宋二简" panose="02010609000101010101" pitchFamily="49" charset="-122"/>
                <a:ea typeface="汉仪书宋二简" panose="02010609000101010101" pitchFamily="49" charset="-122"/>
              </a:rPr>
              <a:t>基于xml配置文件实现:</a:t>
            </a:r>
            <a:r>
              <a:rPr lang="en-US" sz="1200" b="0">
                <a:latin typeface="Consolas" panose="020B0609020204030204" charset="0"/>
                <a:ea typeface="微软雅黑" panose="020B0503020204020204" charset="-122"/>
                <a:cs typeface="Times New Roman" panose="02020603050405020304" charset="0"/>
              </a:rPr>
              <a:t> </a:t>
            </a:r>
            <a:endParaRPr lang="zh-CN" altLang="en-US"/>
          </a:p>
        </p:txBody>
      </p:sp>
      <p:pic>
        <p:nvPicPr>
          <p:cNvPr id="17" name="图片 16"/>
          <p:cNvPicPr/>
          <p:nvPr/>
        </p:nvPicPr>
        <p:blipFill>
          <a:blip r:embed="rId4"/>
          <a:stretch>
            <a:fillRect/>
          </a:stretch>
        </p:blipFill>
        <p:spPr>
          <a:xfrm>
            <a:off x="752475" y="2801620"/>
            <a:ext cx="4564380" cy="2679065"/>
          </a:xfrm>
          <a:prstGeom prst="rect">
            <a:avLst/>
          </a:prstGeom>
          <a:noFill/>
          <a:ln w="9525">
            <a:noFill/>
          </a:ln>
        </p:spPr>
      </p:pic>
      <p:sp>
        <p:nvSpPr>
          <p:cNvPr id="101" name="文本框 100"/>
          <p:cNvSpPr txBox="1"/>
          <p:nvPr/>
        </p:nvSpPr>
        <p:spPr>
          <a:xfrm>
            <a:off x="5306060" y="2053273"/>
            <a:ext cx="5080000" cy="460375"/>
          </a:xfrm>
          <a:prstGeom prst="rect">
            <a:avLst/>
          </a:prstGeom>
          <a:noFill/>
          <a:ln w="9525">
            <a:noFill/>
          </a:ln>
        </p:spPr>
        <p:txBody>
          <a:bodyPr>
            <a:spAutoFit/>
          </a:bodyPr>
          <a:p>
            <a:pPr indent="0"/>
            <a:r>
              <a:rPr sz="2400" b="0">
                <a:solidFill>
                  <a:srgbClr val="6FB99B"/>
                </a:solidFill>
                <a:latin typeface="汉仪书宋二简" panose="02010609000101010101" pitchFamily="49" charset="-122"/>
                <a:ea typeface="汉仪书宋二简" panose="02010609000101010101" pitchFamily="49" charset="-122"/>
              </a:rPr>
              <a:t>基于注解配置实现:</a:t>
            </a:r>
            <a:endParaRPr lang="zh-CN" altLang="en-US"/>
          </a:p>
        </p:txBody>
      </p:sp>
      <p:pic>
        <p:nvPicPr>
          <p:cNvPr id="18" name="图片 17"/>
          <p:cNvPicPr/>
          <p:nvPr/>
        </p:nvPicPr>
        <p:blipFill>
          <a:blip r:embed="rId5"/>
          <a:stretch>
            <a:fillRect/>
          </a:stretch>
        </p:blipFill>
        <p:spPr>
          <a:xfrm>
            <a:off x="6628765" y="2698750"/>
            <a:ext cx="4580255" cy="2874010"/>
          </a:xfrm>
          <a:prstGeom prst="rect">
            <a:avLst/>
          </a:prstGeom>
          <a:noFill/>
          <a:ln w="9525">
            <a:noFill/>
          </a:ln>
        </p:spPr>
      </p:pic>
      <p:sp>
        <p:nvSpPr>
          <p:cNvPr id="102" name="文本框 101"/>
          <p:cNvSpPr txBox="1"/>
          <p:nvPr/>
        </p:nvSpPr>
        <p:spPr>
          <a:xfrm>
            <a:off x="3556000" y="6429692"/>
            <a:ext cx="5080000" cy="460375"/>
          </a:xfrm>
          <a:prstGeom prst="rect">
            <a:avLst/>
          </a:prstGeom>
          <a:noFill/>
          <a:ln w="9525">
            <a:noFill/>
          </a:ln>
        </p:spPr>
        <p:txBody>
          <a:bodyPr>
            <a:spAutoFit/>
          </a:bodyPr>
          <a:p>
            <a:pPr indent="0"/>
            <a:r>
              <a:rPr lang="en-US" sz="1200" b="0">
                <a:latin typeface="Consolas" panose="020B0609020204030204" charset="0"/>
                <a:ea typeface="微软雅黑" panose="020B0503020204020204" charset="-122"/>
                <a:cs typeface="Times New Roman" panose="02020603050405020304" charset="0"/>
              </a:rPr>
              <a:t> </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ppt_x"/>
                                          </p:val>
                                        </p:tav>
                                        <p:tav tm="100000">
                                          <p:val>
                                            <p:strVal val="#ppt_x"/>
                                          </p:val>
                                        </p:tav>
                                      </p:tavLst>
                                    </p:anim>
                                    <p:anim calcmode="lin" valueType="num">
                                      <p:cBhvr additive="base">
                                        <p:cTn id="8" dur="500" fill="hold"/>
                                        <p:tgtEl>
                                          <p:spTgt spid="10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0" presetClass="entr" presetSubtype="0"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edge">
                                      <p:cBhvr>
                                        <p:cTn id="13" dur="20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01"/>
                                        </p:tgtEl>
                                        <p:attrNameLst>
                                          <p:attrName>style.visibility</p:attrName>
                                        </p:attrNameLst>
                                      </p:cBhvr>
                                      <p:to>
                                        <p:strVal val="visible"/>
                                      </p:to>
                                    </p:set>
                                    <p:anim calcmode="lin" valueType="num">
                                      <p:cBhvr additive="base">
                                        <p:cTn id="18" dur="500" fill="hold"/>
                                        <p:tgtEl>
                                          <p:spTgt spid="101"/>
                                        </p:tgtEl>
                                        <p:attrNameLst>
                                          <p:attrName>ppt_x</p:attrName>
                                        </p:attrNameLst>
                                      </p:cBhvr>
                                      <p:tavLst>
                                        <p:tav tm="0">
                                          <p:val>
                                            <p:strVal val="#ppt_x"/>
                                          </p:val>
                                        </p:tav>
                                        <p:tav tm="100000">
                                          <p:val>
                                            <p:strVal val="#ppt_x"/>
                                          </p:val>
                                        </p:tav>
                                      </p:tavLst>
                                    </p:anim>
                                    <p:anim calcmode="lin" valueType="num">
                                      <p:cBhvr additive="base">
                                        <p:cTn id="19" dur="500" fill="hold"/>
                                        <p:tgtEl>
                                          <p:spTgt spid="101"/>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0"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edge">
                                      <p:cBhvr>
                                        <p:cTn id="24" dur="2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P spid="10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6FB99B">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6363" y="158902"/>
            <a:ext cx="11919273" cy="6540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4603220" y="241300"/>
            <a:ext cx="2985560" cy="460375"/>
          </a:xfrm>
          <a:prstGeom prst="rect">
            <a:avLst/>
          </a:prstGeom>
          <a:noFill/>
        </p:spPr>
        <p:txBody>
          <a:bodyPr vert="horz" wrap="square" rtlCol="0">
            <a:spAutoFit/>
          </a:bodyPr>
          <a:lstStyle/>
          <a:p>
            <a:pPr algn="ctr"/>
            <a:r>
              <a:rPr lang="zh-CN" altLang="en-US" sz="2400">
                <a:solidFill>
                  <a:srgbClr val="6FB99B"/>
                </a:solidFill>
                <a:latin typeface="汉仪书宋二简" panose="02010609000101010101" pitchFamily="49" charset="-122"/>
                <a:ea typeface="汉仪书宋二简" panose="02010609000101010101" pitchFamily="49" charset="-122"/>
              </a:rPr>
              <a:t>装配Bean</a:t>
            </a:r>
            <a:endParaRPr lang="zh-CN" altLang="en-US" sz="2400">
              <a:solidFill>
                <a:srgbClr val="6FB99B"/>
              </a:solidFill>
              <a:latin typeface="汉仪书宋二简" panose="02010609000101010101" pitchFamily="49" charset="-122"/>
              <a:ea typeface="汉仪书宋二简" panose="02010609000101010101" pitchFamily="49" charset="-122"/>
            </a:endParaRPr>
          </a:p>
        </p:txBody>
      </p:sp>
      <p:sp>
        <p:nvSpPr>
          <p:cNvPr id="4" name="文本框 3"/>
          <p:cNvSpPr txBox="1"/>
          <p:nvPr/>
        </p:nvSpPr>
        <p:spPr>
          <a:xfrm>
            <a:off x="1652905" y="1838960"/>
            <a:ext cx="2123440" cy="460375"/>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dist"/>
            <a:r>
              <a:rPr lang="zh-CN" altLang="en-US" sz="2000" b="0" spc="-150">
                <a:solidFill>
                  <a:srgbClr val="6FB99B"/>
                </a:solidFill>
                <a:latin typeface="汉仪书宋二简" panose="02010609000101010101" pitchFamily="49" charset="-122"/>
                <a:ea typeface="汉仪书宋二简" panose="02010609000101010101" pitchFamily="49" charset="-122"/>
              </a:rPr>
              <a:t>通过配置文件装配</a:t>
            </a:r>
            <a:endParaRPr lang="zh-CN" altLang="en-US" sz="2000" b="0" spc="-150">
              <a:solidFill>
                <a:srgbClr val="6FB99B"/>
              </a:solidFill>
              <a:latin typeface="汉仪书宋二简" panose="02010609000101010101" pitchFamily="49" charset="-122"/>
              <a:ea typeface="汉仪书宋二简" panose="02010609000101010101" pitchFamily="49" charset="-122"/>
            </a:endParaRPr>
          </a:p>
        </p:txBody>
      </p:sp>
      <p:sp>
        <p:nvSpPr>
          <p:cNvPr id="6" name="文本框 5"/>
          <p:cNvSpPr txBox="1"/>
          <p:nvPr/>
        </p:nvSpPr>
        <p:spPr>
          <a:xfrm>
            <a:off x="1652905" y="2224405"/>
            <a:ext cx="5098415" cy="1768475"/>
          </a:xfrm>
          <a:prstGeom prst="rect">
            <a:avLst/>
          </a:prstGeom>
          <a:noFill/>
        </p:spPr>
        <p:txBody>
          <a:bodyPr wrap="square" rtlCol="0">
            <a:spAutoFit/>
          </a:bodyPr>
          <a:lstStyle/>
          <a:p>
            <a:pPr>
              <a:lnSpc>
                <a:spcPct val="130000"/>
              </a:lnSpc>
            </a:pP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@Configuration和@Bean</a:t>
            </a:r>
            <a:endPar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@Configuration：代表这是一个Java配置文件，Spring会根据它来生成IoC容器去装配Bean</a:t>
            </a:r>
            <a:endPar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@Bean：代表将initUser方法返回的POJO装配到IoC容器中，而其属性name定义这个Bean的名称，如果没有配置它，则将方法名initUser作为Bean的名称保存到IoC容器中。</a:t>
            </a:r>
            <a:endPar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
        <p:nvSpPr>
          <p:cNvPr id="10" name="文本框 9"/>
          <p:cNvSpPr txBox="1"/>
          <p:nvPr/>
        </p:nvSpPr>
        <p:spPr>
          <a:xfrm>
            <a:off x="6988353" y="2224342"/>
            <a:ext cx="3667575" cy="1489075"/>
          </a:xfrm>
          <a:prstGeom prst="rect">
            <a:avLst/>
          </a:prstGeom>
          <a:noFill/>
        </p:spPr>
        <p:txBody>
          <a:bodyPr wrap="square" rtlCol="0">
            <a:spAutoFit/>
          </a:bodyPr>
          <a:lstStyle/>
          <a:p>
            <a:pPr>
              <a:lnSpc>
                <a:spcPct val="130000"/>
              </a:lnSpc>
            </a:pPr>
            <a:r>
              <a:rPr lang="zh-CN" altLang="en-US" sz="1400" dirty="0">
                <a:solidFill>
                  <a:schemeClr val="tx1">
                    <a:lumMod val="50000"/>
                    <a:lumOff val="50000"/>
                  </a:schemeClr>
                </a:solidFill>
                <a:latin typeface="微软雅黑 Light" panose="020B0502040204020203" pitchFamily="34" charset="-122"/>
                <a:ea typeface="微软雅黑 Light" panose="020B0502040204020203" pitchFamily="34" charset="-122"/>
              </a:rPr>
              <a:t>配置</a:t>
            </a:r>
            <a:r>
              <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rPr>
              <a:t>xml</a:t>
            </a:r>
            <a:r>
              <a:rPr lang="zh-CN" altLang="en-US" sz="1400" dirty="0">
                <a:solidFill>
                  <a:schemeClr val="tx1">
                    <a:lumMod val="50000"/>
                    <a:lumOff val="50000"/>
                  </a:schemeClr>
                </a:solidFill>
                <a:latin typeface="微软雅黑 Light" panose="020B0502040204020203" pitchFamily="34" charset="-122"/>
                <a:ea typeface="微软雅黑 Light" panose="020B0502040204020203" pitchFamily="34" charset="-122"/>
              </a:rPr>
              <a:t>文件</a:t>
            </a:r>
            <a:endParaRPr lang="zh-CN" altLang="en-US" sz="140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rPr>
              <a:t>&lt;bean id=”” class=””/&gt;</a:t>
            </a:r>
            <a:endPar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rPr>
              <a:t>	&lt;property name=”” value=””/&gt;</a:t>
            </a:r>
            <a:endPar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rPr>
              <a:t>	&lt;property name=”” ref=””/&gt;</a:t>
            </a:r>
            <a:endPar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rPr>
              <a:t>&lt;/bean&gt;</a:t>
            </a:r>
            <a:endParaRPr lang="en-US" altLang="zh-CN" sz="1400" dirty="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
        <p:nvSpPr>
          <p:cNvPr id="12" name="文本框 11"/>
          <p:cNvSpPr txBox="1"/>
          <p:nvPr/>
        </p:nvSpPr>
        <p:spPr>
          <a:xfrm>
            <a:off x="1653174" y="3903548"/>
            <a:ext cx="1859735" cy="460375"/>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dist"/>
            <a:r>
              <a:rPr lang="zh-CN" altLang="en-US" sz="2000" b="0" spc="-150">
                <a:solidFill>
                  <a:srgbClr val="6FB99B"/>
                </a:solidFill>
                <a:latin typeface="汉仪书宋二简" panose="02010609000101010101" pitchFamily="49" charset="-122"/>
                <a:ea typeface="汉仪书宋二简" panose="02010609000101010101" pitchFamily="49" charset="-122"/>
              </a:rPr>
              <a:t>通过扫描装配</a:t>
            </a:r>
            <a:endParaRPr lang="zh-CN" altLang="en-US" sz="2000" b="0" spc="-150">
              <a:solidFill>
                <a:srgbClr val="6FB99B"/>
              </a:solidFill>
              <a:latin typeface="汉仪书宋二简" panose="02010609000101010101" pitchFamily="49" charset="-122"/>
              <a:ea typeface="汉仪书宋二简" panose="02010609000101010101" pitchFamily="49" charset="-122"/>
            </a:endParaRPr>
          </a:p>
        </p:txBody>
      </p:sp>
      <p:sp>
        <p:nvSpPr>
          <p:cNvPr id="14" name="文本框 13"/>
          <p:cNvSpPr txBox="1"/>
          <p:nvPr/>
        </p:nvSpPr>
        <p:spPr>
          <a:xfrm>
            <a:off x="1653173" y="4289013"/>
            <a:ext cx="3667575" cy="1489075"/>
          </a:xfrm>
          <a:prstGeom prst="rect">
            <a:avLst/>
          </a:prstGeom>
          <a:noFill/>
        </p:spPr>
        <p:txBody>
          <a:bodyPr wrap="square" rtlCol="0">
            <a:spAutoFit/>
          </a:bodyPr>
          <a:lstStyle/>
          <a:p>
            <a:pPr>
              <a:lnSpc>
                <a:spcPct val="130000"/>
              </a:lnSpc>
            </a:pP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@Component和@ComponentScan</a:t>
            </a:r>
            <a:endPar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@Component：标注哪个类被扫描进入Spring IoC容器。</a:t>
            </a:r>
            <a:endPar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nSpc>
                <a:spcPct val="130000"/>
              </a:lnSpc>
            </a:pPr>
            <a:r>
              <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rPr>
              <a:t>@ComponentScan：标注采用何种策略去扫描装配Bean。</a:t>
            </a:r>
            <a:endParaRPr lang="en-US" altLang="zh-CN" sz="140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edge">
                                      <p:cBhvr>
                                        <p:cTn id="13" dur="2000"/>
                                        <p:tgtEl>
                                          <p:spTgt spid="6"/>
                                        </p:tgtEl>
                                      </p:cBhvr>
                                    </p:animEffect>
                                  </p:childTnLst>
                                </p:cTn>
                              </p:par>
                              <p:par>
                                <p:cTn id="14" presetID="2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edge">
                                      <p:cBhvr>
                                        <p:cTn id="16" dur="20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fill="hold"/>
                                        <p:tgtEl>
                                          <p:spTgt spid="12"/>
                                        </p:tgtEl>
                                        <p:attrNameLst>
                                          <p:attrName>ppt_x</p:attrName>
                                        </p:attrNameLst>
                                      </p:cBhvr>
                                      <p:tavLst>
                                        <p:tav tm="0">
                                          <p:val>
                                            <p:strVal val="#ppt_x"/>
                                          </p:val>
                                        </p:tav>
                                        <p:tav tm="100000">
                                          <p:val>
                                            <p:strVal val="#ppt_x"/>
                                          </p:val>
                                        </p:tav>
                                      </p:tavLst>
                                    </p:anim>
                                    <p:anim calcmode="lin" valueType="num">
                                      <p:cBhvr additive="base">
                                        <p:cTn id="2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0"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edge">
                                      <p:cBhvr>
                                        <p:cTn id="27"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10" grpId="0"/>
      <p:bldP spid="12" grpId="0"/>
      <p:bldP spid="14" grpId="0"/>
    </p:bldLst>
  </p:timing>
</p:sld>
</file>

<file path=ppt/tags/tag1.xml><?xml version="1.0" encoding="utf-8"?>
<p:tagLst xmlns:p="http://schemas.openxmlformats.org/presentationml/2006/main">
  <p:tag name="KSO_WM_UNIT_PLACING_PICTURE_USER_VIEWPORT" val="{&quot;height&quot;:3058.0362204724411,&quot;width&quot;:5259.9874015748028}"/>
</p:tagLst>
</file>

<file path=ppt/tags/tag2.xml><?xml version="1.0" encoding="utf-8"?>
<p:tagLst xmlns:p="http://schemas.openxmlformats.org/presentationml/2006/main">
  <p:tag name="KSO_WM_UNIT_PLACING_PICTURE_USER_VIEWPORT" val="{&quot;height&quot;:3058.0362204724411,&quot;width&quot;:5259.9874015748028}"/>
</p:tagLst>
</file>

<file path=ppt/tags/tag3.xml><?xml version="1.0" encoding="utf-8"?>
<p:tagLst xmlns:p="http://schemas.openxmlformats.org/presentationml/2006/main">
  <p:tag name="KSO_WM_UNIT_PLACING_PICTURE_USER_VIEWPORT" val="{&quot;height&quot;:3058.0362204724411,&quot;width&quot;:5259.9874015748028}"/>
</p:tagLst>
</file>

<file path=ppt/tags/tag4.xml><?xml version="1.0" encoding="utf-8"?>
<p:tagLst xmlns:p="http://schemas.openxmlformats.org/presentationml/2006/main">
  <p:tag name="KSO_WM_UNIT_PLACING_PICTURE_USER_VIEWPORT" val="{&quot;height&quot;:3058.0362204724411,&quot;width&quot;:5259.9874015748028}"/>
</p:tagLst>
</file>

<file path=ppt/tags/tag5.xml><?xml version="1.0" encoding="utf-8"?>
<p:tagLst xmlns:p="http://schemas.openxmlformats.org/presentationml/2006/main">
  <p:tag name="KSO_WM_UNIT_PLACING_PICTURE_USER_VIEWPORT" val="{&quot;height&quot;:3115,&quot;width&quot;:8800}"/>
</p:tagLst>
</file>

<file path=ppt/tags/tag6.xml><?xml version="1.0" encoding="utf-8"?>
<p:tagLst xmlns:p="http://schemas.openxmlformats.org/presentationml/2006/main">
  <p:tag name="KSO_WM_UNIT_PLACING_PICTURE_USER_VIEWPORT" val="{&quot;height&quot;:3058.0362204724411,&quot;width&quot;:5259.9874015748028}"/>
</p:tagLst>
</file>

<file path=ppt/tags/tag7.xml><?xml version="1.0" encoding="utf-8"?>
<p:tagLst xmlns:p="http://schemas.openxmlformats.org/presentationml/2006/main">
  <p:tag name="KSO_WM_UNIT_PLACING_PICTURE_USER_VIEWPORT" val="{&quot;height&quot;:3058.0362204724411,&quot;width&quot;:5259.9874015748028}"/>
</p:tagLst>
</file>

<file path=ppt/tags/tag8.xml><?xml version="1.0" encoding="utf-8"?>
<p:tagLst xmlns:p="http://schemas.openxmlformats.org/presentationml/2006/main">
  <p:tag name="KSO_WM_UNIT_PLACING_PICTURE_USER_VIEWPORT" val="{&quot;height&quot;:3058.0362204724411,&quot;width&quot;:5259.9874015748028}"/>
</p:tagLst>
</file>

<file path=ppt/tags/tag9.xml><?xml version="1.0" encoding="utf-8"?>
<p:tagLst xmlns:p="http://schemas.openxmlformats.org/presentationml/2006/main">
  <p:tag name="KSO_WM_UNIT_PLACING_PICTURE_USER_VIEWPORT" val="{&quot;height&quot;:3058.0362204724411,&quot;width&quot;:5259.987401574802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2432</Words>
  <Application>WPS 演示</Application>
  <PresentationFormat>宽屏</PresentationFormat>
  <Paragraphs>135</Paragraphs>
  <Slides>13</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13</vt:i4>
      </vt:variant>
    </vt:vector>
  </HeadingPairs>
  <TitlesOfParts>
    <vt:vector size="28" baseType="lpstr">
      <vt:lpstr>Arial</vt:lpstr>
      <vt:lpstr>宋体</vt:lpstr>
      <vt:lpstr>Wingdings</vt:lpstr>
      <vt:lpstr>汉仪书宋二简</vt:lpstr>
      <vt:lpstr>微软雅黑 Light</vt:lpstr>
      <vt:lpstr>微软雅黑</vt:lpstr>
      <vt:lpstr>华文中宋</vt:lpstr>
      <vt:lpstr>方正大黑体_GBK</vt:lpstr>
      <vt:lpstr>Consolas</vt:lpstr>
      <vt:lpstr>Times New Roman</vt:lpstr>
      <vt:lpstr>等线</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嗨喽</cp:lastModifiedBy>
  <cp:revision>19</cp:revision>
  <dcterms:created xsi:type="dcterms:W3CDTF">2020-09-08T05:52:00Z</dcterms:created>
  <dcterms:modified xsi:type="dcterms:W3CDTF">2020-10-10T10:53:17Z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

<file path=docProps/thumbnail.jpeg>
</file>